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notesMasterIdLst>
    <p:notesMasterId r:id="rId23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warmly. SmartHospital is a ground-up modern hospital management platform — one system for every department. Set the tone: modern, owned, affordable.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Specialized clinical. Blood bank: donor registry, unit lifecycle, built-in FEFO issue logic, cross-match logging. Operation theatre: scheduling lifecycle, post-op notes, consumable deduction, utilisation reports.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differentiator for owners. Eight live dashboards across the business, every one exportable to styled Excel and PDF in one authenticated click. Data-driven, not gut-feel.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IT-minded buyer and the compliance-minded owner. Stateless JWT, granular RBAC, schema-per-tenant isolation so cross-tenant access is architecturally impossible, and Flyway-only DDL with a full audit trail.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money slide. Go row by row — customization, deployment, pricing, data ownership, analytics, support, stack, multi-tenancy. SmartHospital wins on the things owners actually care about.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Proof it's modern. Java 21 + Spring Boot 3.3 backend, React 19 + Ant Design frontend, PostgreSQL 16 with Flyway and Docker. Enterprise-grade choices throughout.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the live UI — newly revamped. Executive dashboard: KPI cards, revenue-vs-expense, department mix, top doctors, today's appointments — one glance, whole hospital.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Patient management screen. Full-text search bar, KPI strip, clean records table with blood group, visit counts, and quick OPD action — fast for a busy front desk.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OPD token queue. Live serving panel, status per token, next-in-queue — the paper register is gone entirely.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Pharmacy screen. Stock-health bars, expiry dates, low-stock and critical badges, dispense from the row. Inventory you can actually trust.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IPD bed management. A visual bed map with live occupancy, ICU tracking, and admission/discharge — the floor at a glance.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Name the pain buyers feel today. Rigid legacy systems, brutal licensing, fragmented data, no mobile, poor support, real security gaps. This is the status quo SmartHospital replaces.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Analytics &amp; reporting. Period filters, KPI deltas, revenue trend, department breakdown, top doctors — and Excel/PDF export, top right. End the showcase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 strong and make it easy to say yes. Three paths: a live demo of any module, a free pilot on their own network, or a tailored proposal. Invite them to pick one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Pivot to the answer. SmartHospital is a ground-up rewrite, not a reskin. Six pillars: modular monolith, security-first, built-in analytics, cloud native, fully owned code, fast to deploy.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clean tiers: React 19 frontend, Spring Boot 3.3 API, PostgreSQL 16. Cross-cutting: JWT+RBAC, rate limiting, Prometheus metrics. Modern, observable, secure by default.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platform spanning clinical, administrative, and analytics. 15 modules, all sharing one database and one login. Walk the three categories.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Front-of-house. Register a patient once, reuse everywhere. Instant Postgres full-text search. Token-based OPD queue replaces paper. Full visit history per patient.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connected modules. Pharmacy: batch-level stock, expiry, dispensing bills linked to visits. IPD: ward and bed management, admissions, daily charges, discharge with billing reconciliation.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Diagnostics. Pathology: configurable test catalogue, sample workflow, results linked to the visit. Radiology: modality catalogue, study orders, radiologist reports, revenue attribution per modality.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back office. Finance tracks every revenue stream and expense with MoM charts. HR holds the staff master, attendance, and leave. Inventory manages categories, GRNs, and reorder alerts.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A0E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/>
        </p:spPr>
      </p:sp>
      <p:sp>
        <p:nvSpPr>
          <p:cNvPr id="3" name="Shape 1"/>
          <p:cNvSpPr/>
          <p:nvPr/>
        </p:nvSpPr>
        <p:spPr>
          <a:xfrm>
            <a:off x="-1524000" y="5143500"/>
            <a:ext cx="7239000" cy="7239000"/>
          </a:xfrm>
          <a:prstGeom prst="ellipse">
            <a:avLst/>
          </a:prstGeom>
          <a:gradFill rotWithShape="1">
            <a:gsLst>
              <a:gs pos="0">
                <a:srgbClr val="0D9488">
                  <a:alpha val="40000"/>
                </a:srgbClr>
              </a:gs>
              <a:gs pos="64000">
                <a:srgbClr val="0D9488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</p:sp>
      <p:sp>
        <p:nvSpPr>
          <p:cNvPr id="4" name="Shape 2"/>
          <p:cNvSpPr/>
          <p:nvPr/>
        </p:nvSpPr>
        <p:spPr>
          <a:xfrm>
            <a:off x="14097000" y="-1905000"/>
            <a:ext cx="5334000" cy="5334000"/>
          </a:xfrm>
          <a:prstGeom prst="ellipse">
            <a:avLst/>
          </a:prstGeom>
          <a:gradFill rotWithShape="1">
            <a:gsLst>
              <a:gs pos="0">
                <a:srgbClr val="2D8CC8">
                  <a:alpha val="26000"/>
                </a:srgbClr>
              </a:gs>
              <a:gs pos="66000">
                <a:srgbClr val="2D8CC8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</p:sp>
      <p:sp>
        <p:nvSpPr>
          <p:cNvPr id="5" name="Shape 3"/>
          <p:cNvSpPr/>
          <p:nvPr/>
        </p:nvSpPr>
        <p:spPr>
          <a:xfrm>
            <a:off x="1047750" y="914400"/>
            <a:ext cx="552450" cy="552450"/>
          </a:xfrm>
          <a:prstGeom prst="roundRect">
            <a:avLst>
              <a:gd name="adj" fmla="val 27586"/>
            </a:avLst>
          </a:prstGeom>
          <a:gradFill rotWithShape="1">
            <a:gsLst>
              <a:gs pos="0">
                <a:srgbClr val="2DD4BF">
                  <a:alpha val="100000"/>
                </a:srgbClr>
              </a:gs>
              <a:gs pos="100000">
                <a:srgbClr val="0D9488">
                  <a:alpha val="100000"/>
                </a:srgbClr>
              </a:gs>
            </a:gsLst>
            <a:lin ang="3000000" scaled="0"/>
          </a:gradFill>
          <a:ln/>
          <a:effectLst>
            <a:outerShdw sx="100000" sy="100000" kx="0" ky="0" algn="bl" rotWithShape="0" blurRad="342900" dist="50800" dir="16200000">
              <a:srgbClr val="2DD4BF">
                <a:alpha val="50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1009650" y="914400"/>
            <a:ext cx="628650" cy="5905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♥</a:t>
            </a:r>
            <a:endParaRPr lang="en-US" sz="2250" dirty="0"/>
          </a:p>
        </p:txBody>
      </p:sp>
      <p:sp>
        <p:nvSpPr>
          <p:cNvPr id="7" name="Text 5"/>
          <p:cNvSpPr/>
          <p:nvPr/>
        </p:nvSpPr>
        <p:spPr>
          <a:xfrm>
            <a:off x="1771650" y="1014413"/>
            <a:ext cx="2061939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400" b="1" spc="-24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SmartHospital</a:t>
            </a:r>
            <a:endParaRPr lang="en-US" sz="2400" dirty="0"/>
          </a:p>
        </p:txBody>
      </p:sp>
      <p:sp>
        <p:nvSpPr>
          <p:cNvPr id="8" name="Shape 6"/>
          <p:cNvSpPr/>
          <p:nvPr/>
        </p:nvSpPr>
        <p:spPr>
          <a:xfrm>
            <a:off x="1047750" y="3844975"/>
            <a:ext cx="3515469" cy="490538"/>
          </a:xfrm>
          <a:prstGeom prst="roundRect">
            <a:avLst>
              <a:gd name="adj" fmla="val 50000"/>
            </a:avLst>
          </a:prstGeom>
          <a:ln w="9525">
            <a:solidFill>
              <a:srgbClr val="5EEAD4">
                <a:alpha val="34000"/>
              </a:srgbClr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285875" y="3959275"/>
            <a:ext cx="3144683" cy="3000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spc="288" kern="0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CONFIDENTIAL DEMO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1047750" y="4678412"/>
            <a:ext cx="16678275" cy="19033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2000"/>
              </a:lnSpc>
              <a:buNone/>
            </a:pPr>
            <a:r>
              <a:rPr lang="en-US" sz="7200" b="1" spc="-216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Future of </a:t>
            </a:r>
            <a:pPr algn="l" indent="0" marL="0">
              <a:lnSpc>
                <a:spcPct val="102000"/>
              </a:lnSpc>
              <a:buNone/>
            </a:pPr>
            <a:r>
              <a:rPr lang="en-US" sz="7200" b="1" spc="-216" kern="0" dirty="0">
                <a:gradFill rotWithShape="1">
                  <a:gsLst>
                    <a:gs pos="0">
                      <a:srgbClr val="5EEAD4">
                        <a:alpha val="100000"/>
                      </a:srgbClr>
                    </a:gs>
                    <a:gs pos="100000">
                      <a:srgbClr val="7DD3FC">
                        <a:alpha val="100000"/>
                      </a:srgbClr>
                    </a:gs>
                  </a:gsLst>
                  <a:lin ang="0" scaled="0"/>
                </a:gradFill>
                <a:latin typeface="Arial" pitchFamily="34" charset="0"/>
                <a:ea typeface="Arial" pitchFamily="34" charset="-122"/>
                <a:cs typeface="Arial" pitchFamily="34" charset="-120"/>
              </a:rPr>
              <a:t>Hospital Management</a:t>
            </a:r>
            <a:endParaRPr lang="en-US" sz="7200" dirty="0"/>
          </a:p>
        </p:txBody>
      </p:sp>
      <p:sp>
        <p:nvSpPr>
          <p:cNvPr id="11" name="Text 9"/>
          <p:cNvSpPr/>
          <p:nvPr/>
        </p:nvSpPr>
        <p:spPr>
          <a:xfrm>
            <a:off x="1047750" y="6829425"/>
            <a:ext cx="17811750" cy="4619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platform. Every department. Zero compromise.</a:t>
            </a:r>
            <a:endParaRPr lang="en-US" sz="2550" dirty="0"/>
          </a:p>
        </p:txBody>
      </p:sp>
      <p:sp>
        <p:nvSpPr>
          <p:cNvPr id="12" name="Shape 10"/>
          <p:cNvSpPr/>
          <p:nvPr/>
        </p:nvSpPr>
        <p:spPr>
          <a:xfrm>
            <a:off x="1047750" y="7862888"/>
            <a:ext cx="3876675" cy="1509713"/>
          </a:xfrm>
          <a:prstGeom prst="roundRect">
            <a:avLst>
              <a:gd name="adj" fmla="val 11356"/>
            </a:avLst>
          </a:prstGeom>
          <a:solidFill>
            <a:srgbClr val="FFFFFF">
              <a:alpha val="4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381125" y="8158163"/>
            <a:ext cx="3530918" cy="6048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3900" b="1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15+</a:t>
            </a:r>
            <a:endParaRPr lang="en-US" sz="3900" dirty="0"/>
          </a:p>
        </p:txBody>
      </p:sp>
      <p:sp>
        <p:nvSpPr>
          <p:cNvPr id="14" name="Text 12"/>
          <p:cNvSpPr/>
          <p:nvPr/>
        </p:nvSpPr>
        <p:spPr>
          <a:xfrm>
            <a:off x="1381125" y="8782050"/>
            <a:ext cx="3530918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8AA0B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Clinical &amp; admin modules</a:t>
            </a:r>
            <a:endParaRPr lang="en-US" sz="1800" dirty="0"/>
          </a:p>
        </p:txBody>
      </p:sp>
      <p:sp>
        <p:nvSpPr>
          <p:cNvPr id="15" name="Shape 13"/>
          <p:cNvSpPr/>
          <p:nvPr/>
        </p:nvSpPr>
        <p:spPr>
          <a:xfrm>
            <a:off x="5153025" y="7862888"/>
            <a:ext cx="3876675" cy="1509713"/>
          </a:xfrm>
          <a:prstGeom prst="roundRect">
            <a:avLst>
              <a:gd name="adj" fmla="val 11356"/>
            </a:avLst>
          </a:prstGeom>
          <a:solidFill>
            <a:srgbClr val="FFFFFF">
              <a:alpha val="4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486400" y="8158163"/>
            <a:ext cx="3530918" cy="6048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3900" b="1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3900" dirty="0"/>
          </a:p>
        </p:txBody>
      </p:sp>
      <p:sp>
        <p:nvSpPr>
          <p:cNvPr id="17" name="Text 15"/>
          <p:cNvSpPr/>
          <p:nvPr/>
        </p:nvSpPr>
        <p:spPr>
          <a:xfrm>
            <a:off x="5486400" y="8782050"/>
            <a:ext cx="3530918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8AA0B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Flyway DB migrations</a:t>
            </a:r>
            <a:endParaRPr lang="en-US" sz="1800" dirty="0"/>
          </a:p>
        </p:txBody>
      </p:sp>
      <p:sp>
        <p:nvSpPr>
          <p:cNvPr id="18" name="Shape 16"/>
          <p:cNvSpPr/>
          <p:nvPr/>
        </p:nvSpPr>
        <p:spPr>
          <a:xfrm>
            <a:off x="9258300" y="7862888"/>
            <a:ext cx="3876675" cy="1509713"/>
          </a:xfrm>
          <a:prstGeom prst="roundRect">
            <a:avLst>
              <a:gd name="adj" fmla="val 11356"/>
            </a:avLst>
          </a:prstGeom>
          <a:solidFill>
            <a:srgbClr val="FFFFFF">
              <a:alpha val="4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9591675" y="8158163"/>
            <a:ext cx="3530918" cy="6048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3900" b="1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3900" dirty="0"/>
          </a:p>
        </p:txBody>
      </p:sp>
      <p:sp>
        <p:nvSpPr>
          <p:cNvPr id="20" name="Text 18"/>
          <p:cNvSpPr/>
          <p:nvPr/>
        </p:nvSpPr>
        <p:spPr>
          <a:xfrm>
            <a:off x="9591675" y="8782050"/>
            <a:ext cx="3530918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8AA0B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Role-based access profiles</a:t>
            </a:r>
            <a:endParaRPr lang="en-US" sz="1800" dirty="0"/>
          </a:p>
        </p:txBody>
      </p:sp>
      <p:sp>
        <p:nvSpPr>
          <p:cNvPr id="21" name="Shape 19"/>
          <p:cNvSpPr/>
          <p:nvPr/>
        </p:nvSpPr>
        <p:spPr>
          <a:xfrm>
            <a:off x="13363575" y="7862888"/>
            <a:ext cx="3876675" cy="1509713"/>
          </a:xfrm>
          <a:prstGeom prst="roundRect">
            <a:avLst>
              <a:gd name="adj" fmla="val 11356"/>
            </a:avLst>
          </a:prstGeom>
          <a:solidFill>
            <a:srgbClr val="FFFFFF">
              <a:alpha val="4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13696950" y="8158163"/>
            <a:ext cx="3530918" cy="6048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3900" b="1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∞</a:t>
            </a:r>
            <a:endParaRPr lang="en-US" sz="3900" dirty="0"/>
          </a:p>
        </p:txBody>
      </p:sp>
      <p:sp>
        <p:nvSpPr>
          <p:cNvPr id="23" name="Text 21"/>
          <p:cNvSpPr/>
          <p:nvPr/>
        </p:nvSpPr>
        <p:spPr>
          <a:xfrm>
            <a:off x="13696950" y="8782050"/>
            <a:ext cx="3530918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8AA0B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Customizable workflows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A0E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/>
        </p:spPr>
      </p:sp>
      <p:sp>
        <p:nvSpPr>
          <p:cNvPr id="3" name="Shape 1"/>
          <p:cNvSpPr/>
          <p:nvPr/>
        </p:nvSpPr>
        <p:spPr>
          <a:xfrm>
            <a:off x="14097000" y="-1714500"/>
            <a:ext cx="5715000" cy="5715000"/>
          </a:xfrm>
          <a:prstGeom prst="ellipse">
            <a:avLst/>
          </a:prstGeom>
          <a:gradFill rotWithShape="1">
            <a:gsLst>
              <a:gs pos="0">
                <a:srgbClr val="2D8CC8">
                  <a:alpha val="18000"/>
                </a:srgbClr>
              </a:gs>
              <a:gs pos="65000">
                <a:srgbClr val="2D8CC8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</p:sp>
      <p:sp>
        <p:nvSpPr>
          <p:cNvPr id="4" name="Text 2"/>
          <p:cNvSpPr/>
          <p:nvPr/>
        </p:nvSpPr>
        <p:spPr>
          <a:xfrm>
            <a:off x="1047750" y="857250"/>
            <a:ext cx="17811750" cy="3000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spc="324" kern="0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MODULE 05 · SPECIALIZED CLINICAL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1047750" y="1271588"/>
            <a:ext cx="17811750" cy="714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4650" b="1" spc="-93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Blood Bank &amp; Operation Theatre</a:t>
            </a:r>
            <a:endParaRPr lang="en-US" sz="4650" dirty="0"/>
          </a:p>
        </p:txBody>
      </p:sp>
      <p:sp>
        <p:nvSpPr>
          <p:cNvPr id="6" name="Shape 4"/>
          <p:cNvSpPr/>
          <p:nvPr/>
        </p:nvSpPr>
        <p:spPr>
          <a:xfrm>
            <a:off x="1047750" y="2405063"/>
            <a:ext cx="7953375" cy="7119938"/>
          </a:xfrm>
          <a:prstGeom prst="roundRect">
            <a:avLst>
              <a:gd name="adj" fmla="val 2408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1438275" y="2886075"/>
            <a:ext cx="133350" cy="133350"/>
          </a:xfrm>
          <a:prstGeom prst="roundRect">
            <a:avLst>
              <a:gd name="adj" fmla="val 28571"/>
            </a:avLst>
          </a:prstGeom>
          <a:solidFill>
            <a:srgbClr val="FCA5A5"/>
          </a:solidFill>
          <a:ln/>
        </p:spPr>
      </p:sp>
      <p:sp>
        <p:nvSpPr>
          <p:cNvPr id="8" name="Text 6"/>
          <p:cNvSpPr/>
          <p:nvPr/>
        </p:nvSpPr>
        <p:spPr>
          <a:xfrm>
            <a:off x="1704975" y="2776538"/>
            <a:ext cx="1714872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Blood Bank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1438275" y="3376613"/>
            <a:ext cx="7889558" cy="3695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Donor registration &amp; donation history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1438275" y="3879503"/>
            <a:ext cx="7889558" cy="3695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 lifecycle: Pending → Available → Issued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1438275" y="4382393"/>
            <a:ext cx="7889558" cy="3695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FEFO (First Expired First Out) issue logic, built in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1438275" y="4885283"/>
            <a:ext cx="7889558" cy="3695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Request workflow + cross-match compatibility logs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9286875" y="2405063"/>
            <a:ext cx="7953375" cy="7119938"/>
          </a:xfrm>
          <a:prstGeom prst="roundRect">
            <a:avLst>
              <a:gd name="adj" fmla="val 2408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9677400" y="2886075"/>
            <a:ext cx="133350" cy="133350"/>
          </a:xfrm>
          <a:prstGeom prst="roundRect">
            <a:avLst>
              <a:gd name="adj" fmla="val 28571"/>
            </a:avLst>
          </a:prstGeom>
          <a:solidFill>
            <a:srgbClr val="5EEAD4"/>
          </a:solidFill>
          <a:ln/>
        </p:spPr>
      </p:sp>
      <p:sp>
        <p:nvSpPr>
          <p:cNvPr id="15" name="Text 13"/>
          <p:cNvSpPr/>
          <p:nvPr/>
        </p:nvSpPr>
        <p:spPr>
          <a:xfrm>
            <a:off x="9944100" y="2776538"/>
            <a:ext cx="2714982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Operation Theatre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9677400" y="3376613"/>
            <a:ext cx="7889558" cy="3695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OT catalogue with surgeon &amp; anaesthetist assignment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9677400" y="3879503"/>
            <a:ext cx="7889558" cy="3695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Lifecycle: Scheduled → In-Progress → Completed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9677400" y="4382393"/>
            <a:ext cx="7889558" cy="3695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Post-operative notes and outcome recording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9677400" y="4885283"/>
            <a:ext cx="7889558" cy="3695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Consumable deduction + OT utilisation reports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A0E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/>
        </p:spPr>
      </p:sp>
      <p:sp>
        <p:nvSpPr>
          <p:cNvPr id="3" name="Shape 1"/>
          <p:cNvSpPr/>
          <p:nvPr/>
        </p:nvSpPr>
        <p:spPr>
          <a:xfrm>
            <a:off x="-1524000" y="-1714500"/>
            <a:ext cx="5715000" cy="5715000"/>
          </a:xfrm>
          <a:prstGeom prst="ellipse">
            <a:avLst/>
          </a:prstGeom>
          <a:gradFill rotWithShape="1">
            <a:gsLst>
              <a:gs pos="0">
                <a:srgbClr val="0D9488">
                  <a:alpha val="24000"/>
                </a:srgbClr>
              </a:gs>
              <a:gs pos="65000">
                <a:srgbClr val="0D9488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</p:sp>
      <p:sp>
        <p:nvSpPr>
          <p:cNvPr id="4" name="Text 2"/>
          <p:cNvSpPr/>
          <p:nvPr/>
        </p:nvSpPr>
        <p:spPr>
          <a:xfrm>
            <a:off x="1047750" y="800100"/>
            <a:ext cx="17811750" cy="3000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spc="324" kern="0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MODULE 06 · INTELLIGENCE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1047750" y="1195388"/>
            <a:ext cx="17811750" cy="6953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4500" b="1" spc="-9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Reports &amp; Analytics</a:t>
            </a:r>
            <a:endParaRPr lang="en-US" sz="4500" dirty="0"/>
          </a:p>
        </p:txBody>
      </p:sp>
      <p:sp>
        <p:nvSpPr>
          <p:cNvPr id="6" name="Text 4"/>
          <p:cNvSpPr/>
          <p:nvPr/>
        </p:nvSpPr>
        <p:spPr>
          <a:xfrm>
            <a:off x="1047750" y="1985963"/>
            <a:ext cx="17811750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Data-driven decisions, not gut-feel management.</a:t>
            </a:r>
            <a:endParaRPr lang="en-US" sz="2100" dirty="0"/>
          </a:p>
        </p:txBody>
      </p:sp>
      <p:sp>
        <p:nvSpPr>
          <p:cNvPr id="7" name="Shape 5"/>
          <p:cNvSpPr/>
          <p:nvPr/>
        </p:nvSpPr>
        <p:spPr>
          <a:xfrm>
            <a:off x="1047750" y="2652713"/>
            <a:ext cx="3905250" cy="3359944"/>
          </a:xfrm>
          <a:prstGeom prst="roundRect">
            <a:avLst>
              <a:gd name="adj" fmla="val 3969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304925" y="2909888"/>
            <a:ext cx="3729990" cy="3143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Executive</a:t>
            </a:r>
            <a:endParaRPr lang="en-US" sz="1875" dirty="0"/>
          </a:p>
        </p:txBody>
      </p:sp>
      <p:sp>
        <p:nvSpPr>
          <p:cNvPr id="9" name="Text 7"/>
          <p:cNvSpPr/>
          <p:nvPr/>
        </p:nvSpPr>
        <p:spPr>
          <a:xfrm>
            <a:off x="1304925" y="3281363"/>
            <a:ext cx="3492627" cy="99804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Revenue vs expenses, patients, OPD, bed occupancy, top doctors.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5143500" y="2652713"/>
            <a:ext cx="3905250" cy="3359944"/>
          </a:xfrm>
          <a:prstGeom prst="roundRect">
            <a:avLst>
              <a:gd name="adj" fmla="val 3969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5400675" y="2909888"/>
            <a:ext cx="3729990" cy="3143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Financial</a:t>
            </a:r>
            <a:endParaRPr lang="en-US" sz="1875" dirty="0"/>
          </a:p>
        </p:txBody>
      </p:sp>
      <p:sp>
        <p:nvSpPr>
          <p:cNvPr id="12" name="Text 10"/>
          <p:cNvSpPr/>
          <p:nvPr/>
        </p:nvSpPr>
        <p:spPr>
          <a:xfrm>
            <a:off x="5400675" y="3281363"/>
            <a:ext cx="3492627" cy="6780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Revenue by category, expense trends, net income, MoM.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9239250" y="2652713"/>
            <a:ext cx="3905250" cy="3359944"/>
          </a:xfrm>
          <a:prstGeom prst="roundRect">
            <a:avLst>
              <a:gd name="adj" fmla="val 3969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496425" y="2909888"/>
            <a:ext cx="3729990" cy="3143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Patient</a:t>
            </a:r>
            <a:endParaRPr lang="en-US" sz="1875" dirty="0"/>
          </a:p>
        </p:txBody>
      </p:sp>
      <p:sp>
        <p:nvSpPr>
          <p:cNvPr id="15" name="Text 13"/>
          <p:cNvSpPr/>
          <p:nvPr/>
        </p:nvSpPr>
        <p:spPr>
          <a:xfrm>
            <a:off x="9496425" y="3281363"/>
            <a:ext cx="3492627" cy="6780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New vs returning, gender &amp; age, blood-group breakdown.</a:t>
            </a:r>
            <a:endParaRPr lang="en-US" sz="1800" dirty="0"/>
          </a:p>
        </p:txBody>
      </p:sp>
      <p:sp>
        <p:nvSpPr>
          <p:cNvPr id="16" name="Shape 14"/>
          <p:cNvSpPr/>
          <p:nvPr/>
        </p:nvSpPr>
        <p:spPr>
          <a:xfrm>
            <a:off x="13335000" y="2652713"/>
            <a:ext cx="3905250" cy="3359944"/>
          </a:xfrm>
          <a:prstGeom prst="roundRect">
            <a:avLst>
              <a:gd name="adj" fmla="val 3969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13592175" y="2909888"/>
            <a:ext cx="3729990" cy="3143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Doctor</a:t>
            </a:r>
            <a:endParaRPr lang="en-US" sz="1875" dirty="0"/>
          </a:p>
        </p:txBody>
      </p:sp>
      <p:sp>
        <p:nvSpPr>
          <p:cNvPr id="18" name="Text 16"/>
          <p:cNvSpPr/>
          <p:nvPr/>
        </p:nvSpPr>
        <p:spPr>
          <a:xfrm>
            <a:off x="13592175" y="3281363"/>
            <a:ext cx="3492627" cy="6780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Consultations, revenue attribution, specialization mix.</a:t>
            </a:r>
            <a:endParaRPr lang="en-US" sz="1800" dirty="0"/>
          </a:p>
        </p:txBody>
      </p:sp>
      <p:sp>
        <p:nvSpPr>
          <p:cNvPr id="19" name="Shape 17"/>
          <p:cNvSpPr/>
          <p:nvPr/>
        </p:nvSpPr>
        <p:spPr>
          <a:xfrm>
            <a:off x="1047750" y="6203156"/>
            <a:ext cx="3905250" cy="3359944"/>
          </a:xfrm>
          <a:prstGeom prst="roundRect">
            <a:avLst>
              <a:gd name="adj" fmla="val 3969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1304925" y="6460331"/>
            <a:ext cx="3729990" cy="3143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Appointment</a:t>
            </a:r>
            <a:endParaRPr lang="en-US" sz="1875" dirty="0"/>
          </a:p>
        </p:txBody>
      </p:sp>
      <p:sp>
        <p:nvSpPr>
          <p:cNvPr id="21" name="Text 19"/>
          <p:cNvSpPr/>
          <p:nvPr/>
        </p:nvSpPr>
        <p:spPr>
          <a:xfrm>
            <a:off x="1304925" y="6831806"/>
            <a:ext cx="3492627" cy="6780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Booking trends, cancellation rate, peak-hour heatmap.</a:t>
            </a:r>
            <a:endParaRPr lang="en-US" sz="1800" dirty="0"/>
          </a:p>
        </p:txBody>
      </p:sp>
      <p:sp>
        <p:nvSpPr>
          <p:cNvPr id="22" name="Shape 20"/>
          <p:cNvSpPr/>
          <p:nvPr/>
        </p:nvSpPr>
        <p:spPr>
          <a:xfrm>
            <a:off x="5143500" y="6203156"/>
            <a:ext cx="3905250" cy="3359944"/>
          </a:xfrm>
          <a:prstGeom prst="roundRect">
            <a:avLst>
              <a:gd name="adj" fmla="val 3969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400675" y="6460331"/>
            <a:ext cx="3729990" cy="3143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Pharmacy</a:t>
            </a:r>
            <a:endParaRPr lang="en-US" sz="1875" dirty="0"/>
          </a:p>
        </p:txBody>
      </p:sp>
      <p:sp>
        <p:nvSpPr>
          <p:cNvPr id="24" name="Text 22"/>
          <p:cNvSpPr/>
          <p:nvPr/>
        </p:nvSpPr>
        <p:spPr>
          <a:xfrm>
            <a:off x="5400675" y="6831806"/>
            <a:ext cx="3492627" cy="99804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Top-selling medicines, dispensing revenue, category sales.</a:t>
            </a:r>
            <a:endParaRPr lang="en-US" sz="1800" dirty="0"/>
          </a:p>
        </p:txBody>
      </p:sp>
      <p:sp>
        <p:nvSpPr>
          <p:cNvPr id="25" name="Shape 23"/>
          <p:cNvSpPr/>
          <p:nvPr/>
        </p:nvSpPr>
        <p:spPr>
          <a:xfrm>
            <a:off x="9239250" y="6203156"/>
            <a:ext cx="3905250" cy="3359944"/>
          </a:xfrm>
          <a:prstGeom prst="roundRect">
            <a:avLst>
              <a:gd name="adj" fmla="val 3969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9496425" y="6460331"/>
            <a:ext cx="3729990" cy="3143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Laboratory</a:t>
            </a:r>
            <a:endParaRPr lang="en-US" sz="1875" dirty="0"/>
          </a:p>
        </p:txBody>
      </p:sp>
      <p:sp>
        <p:nvSpPr>
          <p:cNvPr id="27" name="Text 25"/>
          <p:cNvSpPr/>
          <p:nvPr/>
        </p:nvSpPr>
        <p:spPr>
          <a:xfrm>
            <a:off x="9496425" y="6831806"/>
            <a:ext cx="3492627" cy="6780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Test volume, pending/completed ratio, revenue by category.</a:t>
            </a:r>
            <a:endParaRPr lang="en-US" sz="1800" dirty="0"/>
          </a:p>
        </p:txBody>
      </p:sp>
      <p:sp>
        <p:nvSpPr>
          <p:cNvPr id="28" name="Shape 26"/>
          <p:cNvSpPr/>
          <p:nvPr/>
        </p:nvSpPr>
        <p:spPr>
          <a:xfrm>
            <a:off x="13335000" y="6203156"/>
            <a:ext cx="3905250" cy="3359944"/>
          </a:xfrm>
          <a:prstGeom prst="roundRect">
            <a:avLst>
              <a:gd name="adj" fmla="val 3969"/>
            </a:avLst>
          </a:prstGeom>
          <a:solidFill>
            <a:srgbClr val="14B8A6">
              <a:alpha val="8000"/>
            </a:srgbClr>
          </a:solidFill>
          <a:ln w="9525">
            <a:solidFill>
              <a:srgbClr val="5EEAD4">
                <a:alpha val="22000"/>
              </a:srgbClr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13592175" y="7217420"/>
            <a:ext cx="3729990" cy="3143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75" b="1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One-click export</a:t>
            </a:r>
            <a:endParaRPr lang="en-US" sz="1875" dirty="0"/>
          </a:p>
        </p:txBody>
      </p:sp>
      <p:sp>
        <p:nvSpPr>
          <p:cNvPr id="30" name="Text 28"/>
          <p:cNvSpPr/>
          <p:nvPr/>
        </p:nvSpPr>
        <p:spPr>
          <a:xfrm>
            <a:off x="13592175" y="7588895"/>
            <a:ext cx="3492627" cy="99804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CDD9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dashboard → styled Excel (multi-sheet) &amp; PDF, authenticated.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A0E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/>
        </p:spPr>
      </p:sp>
      <p:sp>
        <p:nvSpPr>
          <p:cNvPr id="3" name="Shape 1"/>
          <p:cNvSpPr/>
          <p:nvPr/>
        </p:nvSpPr>
        <p:spPr>
          <a:xfrm>
            <a:off x="13906500" y="6286500"/>
            <a:ext cx="5905500" cy="5905500"/>
          </a:xfrm>
          <a:prstGeom prst="ellipse">
            <a:avLst/>
          </a:prstGeom>
          <a:gradFill rotWithShape="1">
            <a:gsLst>
              <a:gs pos="0">
                <a:srgbClr val="0D9488">
                  <a:alpha val="26000"/>
                </a:srgbClr>
              </a:gs>
              <a:gs pos="65000">
                <a:srgbClr val="0D9488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</p:sp>
      <p:sp>
        <p:nvSpPr>
          <p:cNvPr id="4" name="Text 2"/>
          <p:cNvSpPr/>
          <p:nvPr/>
        </p:nvSpPr>
        <p:spPr>
          <a:xfrm>
            <a:off x="1047750" y="857250"/>
            <a:ext cx="17811750" cy="3000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spc="324" kern="0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TRUST &amp; COMPLIANCE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1047750" y="1271588"/>
            <a:ext cx="17811750" cy="714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4650" b="1" spc="-93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Security &amp; Multi-Tenancy</a:t>
            </a:r>
            <a:endParaRPr lang="en-US" sz="4650" dirty="0"/>
          </a:p>
        </p:txBody>
      </p:sp>
      <p:sp>
        <p:nvSpPr>
          <p:cNvPr id="6" name="Shape 4"/>
          <p:cNvSpPr/>
          <p:nvPr/>
        </p:nvSpPr>
        <p:spPr>
          <a:xfrm>
            <a:off x="1047750" y="2424113"/>
            <a:ext cx="7972425" cy="3426619"/>
          </a:xfrm>
          <a:prstGeom prst="roundRect">
            <a:avLst>
              <a:gd name="adj" fmla="val 4448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419225" y="2776538"/>
            <a:ext cx="7952423" cy="3667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JWT Stateless Auth</a:t>
            </a:r>
            <a:endParaRPr lang="en-US" sz="2250" dirty="0"/>
          </a:p>
        </p:txBody>
      </p:sp>
      <p:sp>
        <p:nvSpPr>
          <p:cNvPr id="8" name="Text 6"/>
          <p:cNvSpPr/>
          <p:nvPr/>
        </p:nvSpPr>
        <p:spPr>
          <a:xfrm>
            <a:off x="1419225" y="3238500"/>
            <a:ext cx="7446359" cy="723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15-minute access tokens, 7-day refresh, auto-refresh via Axios interceptor. Zero session state on the server.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9267825" y="2424113"/>
            <a:ext cx="7972425" cy="3426619"/>
          </a:xfrm>
          <a:prstGeom prst="roundRect">
            <a:avLst>
              <a:gd name="adj" fmla="val 4448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39300" y="2776538"/>
            <a:ext cx="7952423" cy="3667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Granular RBAC</a:t>
            </a:r>
            <a:endParaRPr lang="en-US" sz="2250" dirty="0"/>
          </a:p>
        </p:txBody>
      </p:sp>
      <p:sp>
        <p:nvSpPr>
          <p:cNvPr id="11" name="Text 9"/>
          <p:cNvSpPr/>
          <p:nvPr/>
        </p:nvSpPr>
        <p:spPr>
          <a:xfrm>
            <a:off x="9639300" y="3238500"/>
            <a:ext cx="7446359" cy="723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roles × 40+ permissions. Every API method guarded with @PreAuthorize. Roles embedded in the JWT.</a:t>
            </a:r>
            <a:endParaRPr lang="en-US" sz="1800" dirty="0"/>
          </a:p>
        </p:txBody>
      </p:sp>
      <p:sp>
        <p:nvSpPr>
          <p:cNvPr id="12" name="Shape 10"/>
          <p:cNvSpPr/>
          <p:nvPr/>
        </p:nvSpPr>
        <p:spPr>
          <a:xfrm>
            <a:off x="1047750" y="6098381"/>
            <a:ext cx="7972425" cy="3426619"/>
          </a:xfrm>
          <a:prstGeom prst="roundRect">
            <a:avLst>
              <a:gd name="adj" fmla="val 4448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419225" y="6450806"/>
            <a:ext cx="7952423" cy="3667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Schema-per-Tenant</a:t>
            </a:r>
            <a:endParaRPr lang="en-US" sz="2250" dirty="0"/>
          </a:p>
        </p:txBody>
      </p:sp>
      <p:sp>
        <p:nvSpPr>
          <p:cNvPr id="14" name="Text 12"/>
          <p:cNvSpPr/>
          <p:nvPr/>
        </p:nvSpPr>
        <p:spPr>
          <a:xfrm>
            <a:off x="1419225" y="6912769"/>
            <a:ext cx="7446359" cy="723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Each hospital gets its own PostgreSQL schema. Cross-tenant access is architecturally impossible at the JDBC level.</a:t>
            </a:r>
            <a:endParaRPr lang="en-US" sz="1800" dirty="0"/>
          </a:p>
        </p:txBody>
      </p:sp>
      <p:sp>
        <p:nvSpPr>
          <p:cNvPr id="15" name="Shape 13"/>
          <p:cNvSpPr/>
          <p:nvPr/>
        </p:nvSpPr>
        <p:spPr>
          <a:xfrm>
            <a:off x="9267825" y="6098381"/>
            <a:ext cx="7972425" cy="3426619"/>
          </a:xfrm>
          <a:prstGeom prst="roundRect">
            <a:avLst>
              <a:gd name="adj" fmla="val 4448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9639300" y="6450806"/>
            <a:ext cx="7952423" cy="3667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Flyway-Only DDL</a:t>
            </a:r>
            <a:endParaRPr lang="en-US" sz="2250" dirty="0"/>
          </a:p>
        </p:txBody>
      </p:sp>
      <p:sp>
        <p:nvSpPr>
          <p:cNvPr id="17" name="Text 15"/>
          <p:cNvSpPr/>
          <p:nvPr/>
        </p:nvSpPr>
        <p:spPr>
          <a:xfrm>
            <a:off x="9639300" y="6912769"/>
            <a:ext cx="7446359" cy="723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Hibernate never touches the schema. Every change is a versioned, peer-reviewed migration — full audit trail.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A0E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/>
        </p:spPr>
      </p:sp>
      <p:sp>
        <p:nvSpPr>
          <p:cNvPr id="3" name="Shape 1"/>
          <p:cNvSpPr/>
          <p:nvPr/>
        </p:nvSpPr>
        <p:spPr>
          <a:xfrm>
            <a:off x="-1333500" y="-1524000"/>
            <a:ext cx="5334000" cy="5334000"/>
          </a:xfrm>
          <a:prstGeom prst="ellipse">
            <a:avLst/>
          </a:prstGeom>
          <a:gradFill rotWithShape="1">
            <a:gsLst>
              <a:gs pos="0">
                <a:srgbClr val="0D9488">
                  <a:alpha val="22000"/>
                </a:srgbClr>
              </a:gs>
              <a:gs pos="65000">
                <a:srgbClr val="0D9488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</p:sp>
      <p:sp>
        <p:nvSpPr>
          <p:cNvPr id="4" name="Text 2"/>
          <p:cNvSpPr/>
          <p:nvPr/>
        </p:nvSpPr>
        <p:spPr>
          <a:xfrm>
            <a:off x="857250" y="742950"/>
            <a:ext cx="18230850" cy="6762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4350" b="1" spc="-87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SmartHospital vs. The Big Brands</a:t>
            </a:r>
            <a:endParaRPr lang="en-US" sz="4350" dirty="0"/>
          </a:p>
        </p:txBody>
      </p:sp>
      <p:sp>
        <p:nvSpPr>
          <p:cNvPr id="5" name="Shape 3"/>
          <p:cNvSpPr/>
          <p:nvPr/>
        </p:nvSpPr>
        <p:spPr>
          <a:xfrm>
            <a:off x="857250" y="1724025"/>
            <a:ext cx="16573500" cy="7896225"/>
          </a:xfrm>
          <a:prstGeom prst="roundRect">
            <a:avLst>
              <a:gd name="adj" fmla="val 1930"/>
            </a:avLst>
          </a:prstGeom>
          <a:ln w="9525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866775" y="1733550"/>
            <a:ext cx="16554450" cy="66675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5535960" y="1733550"/>
            <a:ext cx="9525" cy="666750"/>
          </a:xfrm>
          <a:prstGeom prst="rect">
            <a:avLst/>
          </a:prstGeom>
          <a:solidFill>
            <a:srgbClr val="FFFFFF">
              <a:alpha val="8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5831235" y="1924050"/>
            <a:ext cx="5539887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950" b="1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SmartHospital</a:t>
            </a:r>
            <a:endParaRPr lang="en-US" sz="1950" dirty="0"/>
          </a:p>
        </p:txBody>
      </p:sp>
      <p:sp>
        <p:nvSpPr>
          <p:cNvPr id="9" name="Shape 7"/>
          <p:cNvSpPr/>
          <p:nvPr/>
        </p:nvSpPr>
        <p:spPr>
          <a:xfrm>
            <a:off x="11478592" y="1733550"/>
            <a:ext cx="9525" cy="666750"/>
          </a:xfrm>
          <a:prstGeom prst="rect">
            <a:avLst/>
          </a:prstGeom>
          <a:solidFill>
            <a:srgbClr val="FFFFFF">
              <a:alpha val="8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11773867" y="1924050"/>
            <a:ext cx="5539810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950" b="1" dirty="0">
                <a:solidFill>
                  <a:srgbClr val="FCA5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Typical Big Brand</a:t>
            </a:r>
            <a:endParaRPr lang="en-US" sz="1950" dirty="0"/>
          </a:p>
        </p:txBody>
      </p:sp>
      <p:sp>
        <p:nvSpPr>
          <p:cNvPr id="11" name="Shape 9"/>
          <p:cNvSpPr/>
          <p:nvPr/>
        </p:nvSpPr>
        <p:spPr>
          <a:xfrm>
            <a:off x="866775" y="2400300"/>
            <a:ext cx="4669185" cy="9525"/>
          </a:xfrm>
          <a:prstGeom prst="rect">
            <a:avLst/>
          </a:prstGeom>
          <a:solidFill>
            <a:srgbClr val="FFFFFF">
              <a:alpha val="7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1152525" y="2409825"/>
            <a:ext cx="4237760" cy="92987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CDD9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Customization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5535960" y="2400300"/>
            <a:ext cx="5942633" cy="901303"/>
          </a:xfrm>
          <a:prstGeom prst="rect">
            <a:avLst/>
          </a:prstGeom>
          <a:solidFill>
            <a:srgbClr val="14B8A6">
              <a:alpha val="6000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5535960" y="2400300"/>
            <a:ext cx="5942633" cy="9525"/>
          </a:xfrm>
          <a:prstGeom prst="rect">
            <a:avLst/>
          </a:prstGeom>
          <a:solidFill>
            <a:srgbClr val="FFFFFF">
              <a:alpha val="7000"/>
            </a:srgbClr>
          </a:solidFill>
          <a:ln/>
        </p:spPr>
      </p:sp>
      <p:sp>
        <p:nvSpPr>
          <p:cNvPr id="15" name="Shape 13"/>
          <p:cNvSpPr/>
          <p:nvPr/>
        </p:nvSpPr>
        <p:spPr>
          <a:xfrm>
            <a:off x="5535960" y="2400300"/>
            <a:ext cx="9525" cy="901303"/>
          </a:xfrm>
          <a:prstGeom prst="rect">
            <a:avLst/>
          </a:prstGeom>
          <a:solidFill>
            <a:srgbClr val="FFFFFF">
              <a:alpha val="6000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5831235" y="2409825"/>
            <a:ext cx="5539887" cy="92987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Full — source code owned</a:t>
            </a:r>
            <a:endParaRPr lang="en-US" sz="1800" dirty="0"/>
          </a:p>
        </p:txBody>
      </p:sp>
      <p:sp>
        <p:nvSpPr>
          <p:cNvPr id="17" name="Shape 15"/>
          <p:cNvSpPr/>
          <p:nvPr/>
        </p:nvSpPr>
        <p:spPr>
          <a:xfrm>
            <a:off x="11478592" y="2400300"/>
            <a:ext cx="5942558" cy="9525"/>
          </a:xfrm>
          <a:prstGeom prst="rect">
            <a:avLst/>
          </a:prstGeom>
          <a:solidFill>
            <a:srgbClr val="FFFFFF">
              <a:alpha val="7000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11478592" y="2400300"/>
            <a:ext cx="9525" cy="901303"/>
          </a:xfrm>
          <a:prstGeom prst="rect">
            <a:avLst/>
          </a:prstGeom>
          <a:solidFill>
            <a:srgbClr val="FFFFFF">
              <a:alpha val="6000"/>
            </a:srgbClr>
          </a:solidFill>
          <a:ln/>
        </p:spPr>
      </p:sp>
      <p:sp>
        <p:nvSpPr>
          <p:cNvPr id="19" name="Text 17"/>
          <p:cNvSpPr/>
          <p:nvPr/>
        </p:nvSpPr>
        <p:spPr>
          <a:xfrm>
            <a:off x="11773867" y="2409825"/>
            <a:ext cx="5539810" cy="92987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9AA7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Vendor-gated, costly change requests</a:t>
            </a:r>
            <a:endParaRPr lang="en-US" sz="1800" dirty="0"/>
          </a:p>
        </p:txBody>
      </p:sp>
      <p:sp>
        <p:nvSpPr>
          <p:cNvPr id="20" name="Shape 18"/>
          <p:cNvSpPr/>
          <p:nvPr/>
        </p:nvSpPr>
        <p:spPr>
          <a:xfrm>
            <a:off x="866775" y="3301603"/>
            <a:ext cx="4669185" cy="9525"/>
          </a:xfrm>
          <a:prstGeom prst="rect">
            <a:avLst/>
          </a:prstGeom>
          <a:solidFill>
            <a:srgbClr val="FFFFFF">
              <a:alpha val="7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1152525" y="3311128"/>
            <a:ext cx="4237760" cy="92987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CDD9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Deployment</a:t>
            </a:r>
            <a:endParaRPr lang="en-US" sz="1800" dirty="0"/>
          </a:p>
        </p:txBody>
      </p:sp>
      <p:sp>
        <p:nvSpPr>
          <p:cNvPr id="22" name="Shape 20"/>
          <p:cNvSpPr/>
          <p:nvPr/>
        </p:nvSpPr>
        <p:spPr>
          <a:xfrm>
            <a:off x="5535960" y="3301603"/>
            <a:ext cx="5942633" cy="901303"/>
          </a:xfrm>
          <a:prstGeom prst="rect">
            <a:avLst/>
          </a:prstGeom>
          <a:solidFill>
            <a:srgbClr val="14B8A6">
              <a:alpha val="6000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5535960" y="3301603"/>
            <a:ext cx="5942633" cy="9525"/>
          </a:xfrm>
          <a:prstGeom prst="rect">
            <a:avLst/>
          </a:prstGeom>
          <a:solidFill>
            <a:srgbClr val="FFFFFF">
              <a:alpha val="7000"/>
            </a:srgbClr>
          </a:solidFill>
          <a:ln/>
        </p:spPr>
      </p:sp>
      <p:sp>
        <p:nvSpPr>
          <p:cNvPr id="24" name="Shape 22"/>
          <p:cNvSpPr/>
          <p:nvPr/>
        </p:nvSpPr>
        <p:spPr>
          <a:xfrm>
            <a:off x="5535960" y="3301603"/>
            <a:ext cx="9525" cy="901303"/>
          </a:xfrm>
          <a:prstGeom prst="rect">
            <a:avLst/>
          </a:prstGeom>
          <a:solidFill>
            <a:srgbClr val="FFFFFF">
              <a:alpha val="6000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5831235" y="3311128"/>
            <a:ext cx="5539887" cy="92987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 1 hour, Docker-ready</a:t>
            </a:r>
            <a:endParaRPr lang="en-US" sz="1800" dirty="0"/>
          </a:p>
        </p:txBody>
      </p:sp>
      <p:sp>
        <p:nvSpPr>
          <p:cNvPr id="26" name="Shape 24"/>
          <p:cNvSpPr/>
          <p:nvPr/>
        </p:nvSpPr>
        <p:spPr>
          <a:xfrm>
            <a:off x="11478592" y="3301603"/>
            <a:ext cx="5942558" cy="9525"/>
          </a:xfrm>
          <a:prstGeom prst="rect">
            <a:avLst/>
          </a:prstGeom>
          <a:solidFill>
            <a:srgbClr val="FFFFFF">
              <a:alpha val="7000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11478592" y="3301603"/>
            <a:ext cx="9525" cy="901303"/>
          </a:xfrm>
          <a:prstGeom prst="rect">
            <a:avLst/>
          </a:prstGeom>
          <a:solidFill>
            <a:srgbClr val="FFFFFF">
              <a:alpha val="6000"/>
            </a:srgbClr>
          </a:solidFill>
          <a:ln/>
        </p:spPr>
      </p:sp>
      <p:sp>
        <p:nvSpPr>
          <p:cNvPr id="28" name="Text 26"/>
          <p:cNvSpPr/>
          <p:nvPr/>
        </p:nvSpPr>
        <p:spPr>
          <a:xfrm>
            <a:off x="11773867" y="3311128"/>
            <a:ext cx="5539810" cy="92987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9AA7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Weeks of work + consultant fees</a:t>
            </a:r>
            <a:endParaRPr lang="en-US" sz="1800" dirty="0"/>
          </a:p>
        </p:txBody>
      </p:sp>
      <p:sp>
        <p:nvSpPr>
          <p:cNvPr id="29" name="Shape 27"/>
          <p:cNvSpPr/>
          <p:nvPr/>
        </p:nvSpPr>
        <p:spPr>
          <a:xfrm>
            <a:off x="866775" y="4202906"/>
            <a:ext cx="4669185" cy="9525"/>
          </a:xfrm>
          <a:prstGeom prst="rect">
            <a:avLst/>
          </a:prstGeom>
          <a:solidFill>
            <a:srgbClr val="FFFFFF">
              <a:alpha val="7000"/>
            </a:srgbClr>
          </a:solidFill>
          <a:ln/>
        </p:spPr>
      </p:sp>
      <p:sp>
        <p:nvSpPr>
          <p:cNvPr id="30" name="Text 28"/>
          <p:cNvSpPr/>
          <p:nvPr/>
        </p:nvSpPr>
        <p:spPr>
          <a:xfrm>
            <a:off x="1152525" y="4212431"/>
            <a:ext cx="4237760" cy="92987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CDD9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Pricing</a:t>
            </a:r>
            <a:endParaRPr lang="en-US" sz="1800" dirty="0"/>
          </a:p>
        </p:txBody>
      </p:sp>
      <p:sp>
        <p:nvSpPr>
          <p:cNvPr id="31" name="Shape 29"/>
          <p:cNvSpPr/>
          <p:nvPr/>
        </p:nvSpPr>
        <p:spPr>
          <a:xfrm>
            <a:off x="5535960" y="4202906"/>
            <a:ext cx="5942633" cy="901303"/>
          </a:xfrm>
          <a:prstGeom prst="rect">
            <a:avLst/>
          </a:prstGeom>
          <a:solidFill>
            <a:srgbClr val="14B8A6">
              <a:alpha val="6000"/>
            </a:srgbClr>
          </a:solidFill>
          <a:ln/>
        </p:spPr>
      </p:sp>
      <p:sp>
        <p:nvSpPr>
          <p:cNvPr id="32" name="Shape 30"/>
          <p:cNvSpPr/>
          <p:nvPr/>
        </p:nvSpPr>
        <p:spPr>
          <a:xfrm>
            <a:off x="5535960" y="4202906"/>
            <a:ext cx="5942633" cy="9525"/>
          </a:xfrm>
          <a:prstGeom prst="rect">
            <a:avLst/>
          </a:prstGeom>
          <a:solidFill>
            <a:srgbClr val="FFFFFF">
              <a:alpha val="7000"/>
            </a:srgbClr>
          </a:solidFill>
          <a:ln/>
        </p:spPr>
      </p:sp>
      <p:sp>
        <p:nvSpPr>
          <p:cNvPr id="33" name="Shape 31"/>
          <p:cNvSpPr/>
          <p:nvPr/>
        </p:nvSpPr>
        <p:spPr>
          <a:xfrm>
            <a:off x="5535960" y="4202906"/>
            <a:ext cx="9525" cy="901303"/>
          </a:xfrm>
          <a:prstGeom prst="rect">
            <a:avLst/>
          </a:prstGeom>
          <a:solidFill>
            <a:srgbClr val="FFFFFF">
              <a:alpha val="6000"/>
            </a:srgbClr>
          </a:solidFill>
          <a:ln/>
        </p:spPr>
      </p:sp>
      <p:sp>
        <p:nvSpPr>
          <p:cNvPr id="34" name="Text 32"/>
          <p:cNvSpPr/>
          <p:nvPr/>
        </p:nvSpPr>
        <p:spPr>
          <a:xfrm>
            <a:off x="5831235" y="4212431"/>
            <a:ext cx="5539887" cy="92987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Transparent, clinic-friendly</a:t>
            </a:r>
            <a:endParaRPr lang="en-US" sz="1800" dirty="0"/>
          </a:p>
        </p:txBody>
      </p:sp>
      <p:sp>
        <p:nvSpPr>
          <p:cNvPr id="35" name="Shape 33"/>
          <p:cNvSpPr/>
          <p:nvPr/>
        </p:nvSpPr>
        <p:spPr>
          <a:xfrm>
            <a:off x="11478592" y="4202906"/>
            <a:ext cx="5942558" cy="9525"/>
          </a:xfrm>
          <a:prstGeom prst="rect">
            <a:avLst/>
          </a:prstGeom>
          <a:solidFill>
            <a:srgbClr val="FFFFFF">
              <a:alpha val="7000"/>
            </a:srgbClr>
          </a:solidFill>
          <a:ln/>
        </p:spPr>
      </p:sp>
      <p:sp>
        <p:nvSpPr>
          <p:cNvPr id="36" name="Shape 34"/>
          <p:cNvSpPr/>
          <p:nvPr/>
        </p:nvSpPr>
        <p:spPr>
          <a:xfrm>
            <a:off x="11478592" y="4202906"/>
            <a:ext cx="9525" cy="901303"/>
          </a:xfrm>
          <a:prstGeom prst="rect">
            <a:avLst/>
          </a:prstGeom>
          <a:solidFill>
            <a:srgbClr val="FFFFFF">
              <a:alpha val="6000"/>
            </a:srgbClr>
          </a:solidFill>
          <a:ln/>
        </p:spPr>
      </p:sp>
      <p:sp>
        <p:nvSpPr>
          <p:cNvPr id="37" name="Text 35"/>
          <p:cNvSpPr/>
          <p:nvPr/>
        </p:nvSpPr>
        <p:spPr>
          <a:xfrm>
            <a:off x="11773867" y="4212431"/>
            <a:ext cx="5539810" cy="92987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9AA7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Opaque ₹10–50L+ packages</a:t>
            </a:r>
            <a:endParaRPr lang="en-US" sz="1800" dirty="0"/>
          </a:p>
        </p:txBody>
      </p:sp>
      <p:sp>
        <p:nvSpPr>
          <p:cNvPr id="38" name="Shape 36"/>
          <p:cNvSpPr/>
          <p:nvPr/>
        </p:nvSpPr>
        <p:spPr>
          <a:xfrm>
            <a:off x="866775" y="5104209"/>
            <a:ext cx="4669185" cy="9525"/>
          </a:xfrm>
          <a:prstGeom prst="rect">
            <a:avLst/>
          </a:prstGeom>
          <a:solidFill>
            <a:srgbClr val="FFFFFF">
              <a:alpha val="7000"/>
            </a:srgbClr>
          </a:solidFill>
          <a:ln/>
        </p:spPr>
      </p:sp>
      <p:sp>
        <p:nvSpPr>
          <p:cNvPr id="39" name="Text 37"/>
          <p:cNvSpPr/>
          <p:nvPr/>
        </p:nvSpPr>
        <p:spPr>
          <a:xfrm>
            <a:off x="1152525" y="5113734"/>
            <a:ext cx="4237760" cy="92987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CDD9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Ownership</a:t>
            </a:r>
            <a:endParaRPr lang="en-US" sz="1800" dirty="0"/>
          </a:p>
        </p:txBody>
      </p:sp>
      <p:sp>
        <p:nvSpPr>
          <p:cNvPr id="40" name="Shape 38"/>
          <p:cNvSpPr/>
          <p:nvPr/>
        </p:nvSpPr>
        <p:spPr>
          <a:xfrm>
            <a:off x="5535960" y="5104209"/>
            <a:ext cx="5942633" cy="901303"/>
          </a:xfrm>
          <a:prstGeom prst="rect">
            <a:avLst/>
          </a:prstGeom>
          <a:solidFill>
            <a:srgbClr val="14B8A6">
              <a:alpha val="6000"/>
            </a:srgbClr>
          </a:solidFill>
          <a:ln/>
        </p:spPr>
      </p:sp>
      <p:sp>
        <p:nvSpPr>
          <p:cNvPr id="41" name="Shape 39"/>
          <p:cNvSpPr/>
          <p:nvPr/>
        </p:nvSpPr>
        <p:spPr>
          <a:xfrm>
            <a:off x="5535960" y="5104209"/>
            <a:ext cx="5942633" cy="9525"/>
          </a:xfrm>
          <a:prstGeom prst="rect">
            <a:avLst/>
          </a:prstGeom>
          <a:solidFill>
            <a:srgbClr val="FFFFFF">
              <a:alpha val="7000"/>
            </a:srgbClr>
          </a:solidFill>
          <a:ln/>
        </p:spPr>
      </p:sp>
      <p:sp>
        <p:nvSpPr>
          <p:cNvPr id="42" name="Shape 40"/>
          <p:cNvSpPr/>
          <p:nvPr/>
        </p:nvSpPr>
        <p:spPr>
          <a:xfrm>
            <a:off x="5535960" y="5104209"/>
            <a:ext cx="9525" cy="901303"/>
          </a:xfrm>
          <a:prstGeom prst="rect">
            <a:avLst/>
          </a:prstGeom>
          <a:solidFill>
            <a:srgbClr val="FFFFFF">
              <a:alpha val="6000"/>
            </a:srgbClr>
          </a:solidFill>
          <a:ln/>
        </p:spPr>
      </p:sp>
      <p:sp>
        <p:nvSpPr>
          <p:cNvPr id="43" name="Text 41"/>
          <p:cNvSpPr/>
          <p:nvPr/>
        </p:nvSpPr>
        <p:spPr>
          <a:xfrm>
            <a:off x="5831235" y="5113734"/>
            <a:ext cx="5539887" cy="92987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DB, your data, your cloud</a:t>
            </a:r>
            <a:endParaRPr lang="en-US" sz="1800" dirty="0"/>
          </a:p>
        </p:txBody>
      </p:sp>
      <p:sp>
        <p:nvSpPr>
          <p:cNvPr id="44" name="Shape 42"/>
          <p:cNvSpPr/>
          <p:nvPr/>
        </p:nvSpPr>
        <p:spPr>
          <a:xfrm>
            <a:off x="11478592" y="5104209"/>
            <a:ext cx="5942558" cy="9525"/>
          </a:xfrm>
          <a:prstGeom prst="rect">
            <a:avLst/>
          </a:prstGeom>
          <a:solidFill>
            <a:srgbClr val="FFFFFF">
              <a:alpha val="7000"/>
            </a:srgbClr>
          </a:solidFill>
          <a:ln/>
        </p:spPr>
      </p:sp>
      <p:sp>
        <p:nvSpPr>
          <p:cNvPr id="45" name="Shape 43"/>
          <p:cNvSpPr/>
          <p:nvPr/>
        </p:nvSpPr>
        <p:spPr>
          <a:xfrm>
            <a:off x="11478592" y="5104209"/>
            <a:ext cx="9525" cy="901303"/>
          </a:xfrm>
          <a:prstGeom prst="rect">
            <a:avLst/>
          </a:prstGeom>
          <a:solidFill>
            <a:srgbClr val="FFFFFF">
              <a:alpha val="6000"/>
            </a:srgbClr>
          </a:solidFill>
          <a:ln/>
        </p:spPr>
      </p:sp>
      <p:sp>
        <p:nvSpPr>
          <p:cNvPr id="46" name="Text 44"/>
          <p:cNvSpPr/>
          <p:nvPr/>
        </p:nvSpPr>
        <p:spPr>
          <a:xfrm>
            <a:off x="11773867" y="5113734"/>
            <a:ext cx="5539810" cy="92987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9AA7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Vendor cloud, vendor control</a:t>
            </a:r>
            <a:endParaRPr lang="en-US" sz="1800" dirty="0"/>
          </a:p>
        </p:txBody>
      </p:sp>
      <p:sp>
        <p:nvSpPr>
          <p:cNvPr id="47" name="Shape 45"/>
          <p:cNvSpPr/>
          <p:nvPr/>
        </p:nvSpPr>
        <p:spPr>
          <a:xfrm>
            <a:off x="866775" y="6005513"/>
            <a:ext cx="4669185" cy="9525"/>
          </a:xfrm>
          <a:prstGeom prst="rect">
            <a:avLst/>
          </a:prstGeom>
          <a:solidFill>
            <a:srgbClr val="FFFFFF">
              <a:alpha val="7000"/>
            </a:srgbClr>
          </a:solidFill>
          <a:ln/>
        </p:spPr>
      </p:sp>
      <p:sp>
        <p:nvSpPr>
          <p:cNvPr id="48" name="Text 46"/>
          <p:cNvSpPr/>
          <p:nvPr/>
        </p:nvSpPr>
        <p:spPr>
          <a:xfrm>
            <a:off x="1152525" y="6015038"/>
            <a:ext cx="4237760" cy="92987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CDD9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Analytics</a:t>
            </a:r>
            <a:endParaRPr lang="en-US" sz="1800" dirty="0"/>
          </a:p>
        </p:txBody>
      </p:sp>
      <p:sp>
        <p:nvSpPr>
          <p:cNvPr id="49" name="Shape 47"/>
          <p:cNvSpPr/>
          <p:nvPr/>
        </p:nvSpPr>
        <p:spPr>
          <a:xfrm>
            <a:off x="5535960" y="6005513"/>
            <a:ext cx="5942633" cy="901303"/>
          </a:xfrm>
          <a:prstGeom prst="rect">
            <a:avLst/>
          </a:prstGeom>
          <a:solidFill>
            <a:srgbClr val="14B8A6">
              <a:alpha val="6000"/>
            </a:srgbClr>
          </a:solidFill>
          <a:ln/>
        </p:spPr>
      </p:sp>
      <p:sp>
        <p:nvSpPr>
          <p:cNvPr id="50" name="Shape 48"/>
          <p:cNvSpPr/>
          <p:nvPr/>
        </p:nvSpPr>
        <p:spPr>
          <a:xfrm>
            <a:off x="5535960" y="6005513"/>
            <a:ext cx="5942633" cy="9525"/>
          </a:xfrm>
          <a:prstGeom prst="rect">
            <a:avLst/>
          </a:prstGeom>
          <a:solidFill>
            <a:srgbClr val="FFFFFF">
              <a:alpha val="7000"/>
            </a:srgbClr>
          </a:solidFill>
          <a:ln/>
        </p:spPr>
      </p:sp>
      <p:sp>
        <p:nvSpPr>
          <p:cNvPr id="51" name="Shape 49"/>
          <p:cNvSpPr/>
          <p:nvPr/>
        </p:nvSpPr>
        <p:spPr>
          <a:xfrm>
            <a:off x="5535960" y="6005513"/>
            <a:ext cx="9525" cy="901303"/>
          </a:xfrm>
          <a:prstGeom prst="rect">
            <a:avLst/>
          </a:prstGeom>
          <a:solidFill>
            <a:srgbClr val="FFFFFF">
              <a:alpha val="6000"/>
            </a:srgbClr>
          </a:solidFill>
          <a:ln/>
        </p:spPr>
      </p:sp>
      <p:sp>
        <p:nvSpPr>
          <p:cNvPr id="52" name="Text 50"/>
          <p:cNvSpPr/>
          <p:nvPr/>
        </p:nvSpPr>
        <p:spPr>
          <a:xfrm>
            <a:off x="5831235" y="6015038"/>
            <a:ext cx="5539887" cy="92987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live dashboards + export</a:t>
            </a:r>
            <a:endParaRPr lang="en-US" sz="1800" dirty="0"/>
          </a:p>
        </p:txBody>
      </p:sp>
      <p:sp>
        <p:nvSpPr>
          <p:cNvPr id="53" name="Shape 51"/>
          <p:cNvSpPr/>
          <p:nvPr/>
        </p:nvSpPr>
        <p:spPr>
          <a:xfrm>
            <a:off x="11478592" y="6005513"/>
            <a:ext cx="5942558" cy="9525"/>
          </a:xfrm>
          <a:prstGeom prst="rect">
            <a:avLst/>
          </a:prstGeom>
          <a:solidFill>
            <a:srgbClr val="FFFFFF">
              <a:alpha val="7000"/>
            </a:srgbClr>
          </a:solidFill>
          <a:ln/>
        </p:spPr>
      </p:sp>
      <p:sp>
        <p:nvSpPr>
          <p:cNvPr id="54" name="Shape 52"/>
          <p:cNvSpPr/>
          <p:nvPr/>
        </p:nvSpPr>
        <p:spPr>
          <a:xfrm>
            <a:off x="11478592" y="6005513"/>
            <a:ext cx="9525" cy="901303"/>
          </a:xfrm>
          <a:prstGeom prst="rect">
            <a:avLst/>
          </a:prstGeom>
          <a:solidFill>
            <a:srgbClr val="FFFFFF">
              <a:alpha val="6000"/>
            </a:srgbClr>
          </a:solidFill>
          <a:ln/>
        </p:spPr>
      </p:sp>
      <p:sp>
        <p:nvSpPr>
          <p:cNvPr id="55" name="Text 53"/>
          <p:cNvSpPr/>
          <p:nvPr/>
        </p:nvSpPr>
        <p:spPr>
          <a:xfrm>
            <a:off x="11773867" y="6015038"/>
            <a:ext cx="5539810" cy="92987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9AA7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Add-on module, extra cost</a:t>
            </a:r>
            <a:endParaRPr lang="en-US" sz="1800" dirty="0"/>
          </a:p>
        </p:txBody>
      </p:sp>
      <p:sp>
        <p:nvSpPr>
          <p:cNvPr id="56" name="Shape 54"/>
          <p:cNvSpPr/>
          <p:nvPr/>
        </p:nvSpPr>
        <p:spPr>
          <a:xfrm>
            <a:off x="866775" y="6906816"/>
            <a:ext cx="4669185" cy="9525"/>
          </a:xfrm>
          <a:prstGeom prst="rect">
            <a:avLst/>
          </a:prstGeom>
          <a:solidFill>
            <a:srgbClr val="FFFFFF">
              <a:alpha val="7000"/>
            </a:srgbClr>
          </a:solidFill>
          <a:ln/>
        </p:spPr>
      </p:sp>
      <p:sp>
        <p:nvSpPr>
          <p:cNvPr id="57" name="Text 55"/>
          <p:cNvSpPr/>
          <p:nvPr/>
        </p:nvSpPr>
        <p:spPr>
          <a:xfrm>
            <a:off x="1152525" y="6916341"/>
            <a:ext cx="4237760" cy="92987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CDD9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Support</a:t>
            </a:r>
            <a:endParaRPr lang="en-US" sz="1800" dirty="0"/>
          </a:p>
        </p:txBody>
      </p:sp>
      <p:sp>
        <p:nvSpPr>
          <p:cNvPr id="58" name="Shape 56"/>
          <p:cNvSpPr/>
          <p:nvPr/>
        </p:nvSpPr>
        <p:spPr>
          <a:xfrm>
            <a:off x="5535960" y="6906816"/>
            <a:ext cx="5942633" cy="901303"/>
          </a:xfrm>
          <a:prstGeom prst="rect">
            <a:avLst/>
          </a:prstGeom>
          <a:solidFill>
            <a:srgbClr val="14B8A6">
              <a:alpha val="6000"/>
            </a:srgbClr>
          </a:solidFill>
          <a:ln/>
        </p:spPr>
      </p:sp>
      <p:sp>
        <p:nvSpPr>
          <p:cNvPr id="59" name="Shape 57"/>
          <p:cNvSpPr/>
          <p:nvPr/>
        </p:nvSpPr>
        <p:spPr>
          <a:xfrm>
            <a:off x="5535960" y="6906816"/>
            <a:ext cx="5942633" cy="9525"/>
          </a:xfrm>
          <a:prstGeom prst="rect">
            <a:avLst/>
          </a:prstGeom>
          <a:solidFill>
            <a:srgbClr val="FFFFFF">
              <a:alpha val="7000"/>
            </a:srgbClr>
          </a:solidFill>
          <a:ln/>
        </p:spPr>
      </p:sp>
      <p:sp>
        <p:nvSpPr>
          <p:cNvPr id="60" name="Shape 58"/>
          <p:cNvSpPr/>
          <p:nvPr/>
        </p:nvSpPr>
        <p:spPr>
          <a:xfrm>
            <a:off x="5535960" y="6906816"/>
            <a:ext cx="9525" cy="901303"/>
          </a:xfrm>
          <a:prstGeom prst="rect">
            <a:avLst/>
          </a:prstGeom>
          <a:solidFill>
            <a:srgbClr val="FFFFFF">
              <a:alpha val="6000"/>
            </a:srgbClr>
          </a:solidFill>
          <a:ln/>
        </p:spPr>
      </p:sp>
      <p:sp>
        <p:nvSpPr>
          <p:cNvPr id="61" name="Text 59"/>
          <p:cNvSpPr/>
          <p:nvPr/>
        </p:nvSpPr>
        <p:spPr>
          <a:xfrm>
            <a:off x="5831235" y="6916341"/>
            <a:ext cx="5539887" cy="92987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Direct developer access</a:t>
            </a:r>
            <a:endParaRPr lang="en-US" sz="1800" dirty="0"/>
          </a:p>
        </p:txBody>
      </p:sp>
      <p:sp>
        <p:nvSpPr>
          <p:cNvPr id="62" name="Shape 60"/>
          <p:cNvSpPr/>
          <p:nvPr/>
        </p:nvSpPr>
        <p:spPr>
          <a:xfrm>
            <a:off x="11478592" y="6906816"/>
            <a:ext cx="5942558" cy="9525"/>
          </a:xfrm>
          <a:prstGeom prst="rect">
            <a:avLst/>
          </a:prstGeom>
          <a:solidFill>
            <a:srgbClr val="FFFFFF">
              <a:alpha val="7000"/>
            </a:srgbClr>
          </a:solidFill>
          <a:ln/>
        </p:spPr>
      </p:sp>
      <p:sp>
        <p:nvSpPr>
          <p:cNvPr id="63" name="Shape 61"/>
          <p:cNvSpPr/>
          <p:nvPr/>
        </p:nvSpPr>
        <p:spPr>
          <a:xfrm>
            <a:off x="11478592" y="6906816"/>
            <a:ext cx="9525" cy="901303"/>
          </a:xfrm>
          <a:prstGeom prst="rect">
            <a:avLst/>
          </a:prstGeom>
          <a:solidFill>
            <a:srgbClr val="FFFFFF">
              <a:alpha val="6000"/>
            </a:srgbClr>
          </a:solidFill>
          <a:ln/>
        </p:spPr>
      </p:sp>
      <p:sp>
        <p:nvSpPr>
          <p:cNvPr id="64" name="Text 62"/>
          <p:cNvSpPr/>
          <p:nvPr/>
        </p:nvSpPr>
        <p:spPr>
          <a:xfrm>
            <a:off x="11773867" y="6916341"/>
            <a:ext cx="5539810" cy="92987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9AA7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Ticket queue, generic support</a:t>
            </a:r>
            <a:endParaRPr lang="en-US" sz="1800" dirty="0"/>
          </a:p>
        </p:txBody>
      </p:sp>
      <p:sp>
        <p:nvSpPr>
          <p:cNvPr id="65" name="Shape 63"/>
          <p:cNvSpPr/>
          <p:nvPr/>
        </p:nvSpPr>
        <p:spPr>
          <a:xfrm>
            <a:off x="866775" y="7808119"/>
            <a:ext cx="4669185" cy="9525"/>
          </a:xfrm>
          <a:prstGeom prst="rect">
            <a:avLst/>
          </a:prstGeom>
          <a:solidFill>
            <a:srgbClr val="FFFFFF">
              <a:alpha val="7000"/>
            </a:srgbClr>
          </a:solidFill>
          <a:ln/>
        </p:spPr>
      </p:sp>
      <p:sp>
        <p:nvSpPr>
          <p:cNvPr id="66" name="Text 64"/>
          <p:cNvSpPr/>
          <p:nvPr/>
        </p:nvSpPr>
        <p:spPr>
          <a:xfrm>
            <a:off x="1152525" y="7817644"/>
            <a:ext cx="4237760" cy="92987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CDD9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Technology</a:t>
            </a:r>
            <a:endParaRPr lang="en-US" sz="1800" dirty="0"/>
          </a:p>
        </p:txBody>
      </p:sp>
      <p:sp>
        <p:nvSpPr>
          <p:cNvPr id="67" name="Shape 65"/>
          <p:cNvSpPr/>
          <p:nvPr/>
        </p:nvSpPr>
        <p:spPr>
          <a:xfrm>
            <a:off x="5535960" y="7808119"/>
            <a:ext cx="5942633" cy="901303"/>
          </a:xfrm>
          <a:prstGeom prst="rect">
            <a:avLst/>
          </a:prstGeom>
          <a:solidFill>
            <a:srgbClr val="14B8A6">
              <a:alpha val="6000"/>
            </a:srgbClr>
          </a:solidFill>
          <a:ln/>
        </p:spPr>
      </p:sp>
      <p:sp>
        <p:nvSpPr>
          <p:cNvPr id="68" name="Shape 66"/>
          <p:cNvSpPr/>
          <p:nvPr/>
        </p:nvSpPr>
        <p:spPr>
          <a:xfrm>
            <a:off x="5535960" y="7808119"/>
            <a:ext cx="5942633" cy="9525"/>
          </a:xfrm>
          <a:prstGeom prst="rect">
            <a:avLst/>
          </a:prstGeom>
          <a:solidFill>
            <a:srgbClr val="FFFFFF">
              <a:alpha val="7000"/>
            </a:srgbClr>
          </a:solidFill>
          <a:ln/>
        </p:spPr>
      </p:sp>
      <p:sp>
        <p:nvSpPr>
          <p:cNvPr id="69" name="Shape 67"/>
          <p:cNvSpPr/>
          <p:nvPr/>
        </p:nvSpPr>
        <p:spPr>
          <a:xfrm>
            <a:off x="5535960" y="7808119"/>
            <a:ext cx="9525" cy="901303"/>
          </a:xfrm>
          <a:prstGeom prst="rect">
            <a:avLst/>
          </a:prstGeom>
          <a:solidFill>
            <a:srgbClr val="FFFFFF">
              <a:alpha val="6000"/>
            </a:srgbClr>
          </a:solidFill>
          <a:ln/>
        </p:spPr>
      </p:sp>
      <p:sp>
        <p:nvSpPr>
          <p:cNvPr id="70" name="Text 68"/>
          <p:cNvSpPr/>
          <p:nvPr/>
        </p:nvSpPr>
        <p:spPr>
          <a:xfrm>
            <a:off x="5831235" y="7817644"/>
            <a:ext cx="5539887" cy="92987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Java 21 + React 19 + PG 16</a:t>
            </a:r>
            <a:endParaRPr lang="en-US" sz="1800" dirty="0"/>
          </a:p>
        </p:txBody>
      </p:sp>
      <p:sp>
        <p:nvSpPr>
          <p:cNvPr id="71" name="Shape 69"/>
          <p:cNvSpPr/>
          <p:nvPr/>
        </p:nvSpPr>
        <p:spPr>
          <a:xfrm>
            <a:off x="11478592" y="7808119"/>
            <a:ext cx="5942558" cy="9525"/>
          </a:xfrm>
          <a:prstGeom prst="rect">
            <a:avLst/>
          </a:prstGeom>
          <a:solidFill>
            <a:srgbClr val="FFFFFF">
              <a:alpha val="7000"/>
            </a:srgbClr>
          </a:solidFill>
          <a:ln/>
        </p:spPr>
      </p:sp>
      <p:sp>
        <p:nvSpPr>
          <p:cNvPr id="72" name="Shape 70"/>
          <p:cNvSpPr/>
          <p:nvPr/>
        </p:nvSpPr>
        <p:spPr>
          <a:xfrm>
            <a:off x="11478592" y="7808119"/>
            <a:ext cx="9525" cy="901303"/>
          </a:xfrm>
          <a:prstGeom prst="rect">
            <a:avLst/>
          </a:prstGeom>
          <a:solidFill>
            <a:srgbClr val="FFFFFF">
              <a:alpha val="6000"/>
            </a:srgbClr>
          </a:solidFill>
          <a:ln/>
        </p:spPr>
      </p:sp>
      <p:sp>
        <p:nvSpPr>
          <p:cNvPr id="73" name="Text 71"/>
          <p:cNvSpPr/>
          <p:nvPr/>
        </p:nvSpPr>
        <p:spPr>
          <a:xfrm>
            <a:off x="11773867" y="7817644"/>
            <a:ext cx="5539810" cy="92987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9AA7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Legacy Java 8 / PHP / MSSQL</a:t>
            </a:r>
            <a:endParaRPr lang="en-US" sz="1800" dirty="0"/>
          </a:p>
        </p:txBody>
      </p:sp>
      <p:sp>
        <p:nvSpPr>
          <p:cNvPr id="74" name="Shape 72"/>
          <p:cNvSpPr/>
          <p:nvPr/>
        </p:nvSpPr>
        <p:spPr>
          <a:xfrm>
            <a:off x="866775" y="8709422"/>
            <a:ext cx="4669185" cy="9525"/>
          </a:xfrm>
          <a:prstGeom prst="rect">
            <a:avLst/>
          </a:prstGeom>
          <a:solidFill>
            <a:srgbClr val="FFFFFF">
              <a:alpha val="7000"/>
            </a:srgbClr>
          </a:solidFill>
          <a:ln/>
        </p:spPr>
      </p:sp>
      <p:sp>
        <p:nvSpPr>
          <p:cNvPr id="75" name="Text 73"/>
          <p:cNvSpPr/>
          <p:nvPr/>
        </p:nvSpPr>
        <p:spPr>
          <a:xfrm>
            <a:off x="1152525" y="8718947"/>
            <a:ext cx="4237760" cy="92987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CDD9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Multi-Tenancy</a:t>
            </a:r>
            <a:endParaRPr lang="en-US" sz="1800" dirty="0"/>
          </a:p>
        </p:txBody>
      </p:sp>
      <p:sp>
        <p:nvSpPr>
          <p:cNvPr id="76" name="Shape 74"/>
          <p:cNvSpPr/>
          <p:nvPr/>
        </p:nvSpPr>
        <p:spPr>
          <a:xfrm>
            <a:off x="5535960" y="8709422"/>
            <a:ext cx="5942633" cy="901303"/>
          </a:xfrm>
          <a:prstGeom prst="rect">
            <a:avLst/>
          </a:prstGeom>
          <a:solidFill>
            <a:srgbClr val="14B8A6">
              <a:alpha val="6000"/>
            </a:srgbClr>
          </a:solidFill>
          <a:ln/>
        </p:spPr>
      </p:sp>
      <p:sp>
        <p:nvSpPr>
          <p:cNvPr id="77" name="Shape 75"/>
          <p:cNvSpPr/>
          <p:nvPr/>
        </p:nvSpPr>
        <p:spPr>
          <a:xfrm>
            <a:off x="5535960" y="8709422"/>
            <a:ext cx="5942633" cy="9525"/>
          </a:xfrm>
          <a:prstGeom prst="rect">
            <a:avLst/>
          </a:prstGeom>
          <a:solidFill>
            <a:srgbClr val="FFFFFF">
              <a:alpha val="7000"/>
            </a:srgbClr>
          </a:solidFill>
          <a:ln/>
        </p:spPr>
      </p:sp>
      <p:sp>
        <p:nvSpPr>
          <p:cNvPr id="78" name="Shape 76"/>
          <p:cNvSpPr/>
          <p:nvPr/>
        </p:nvSpPr>
        <p:spPr>
          <a:xfrm>
            <a:off x="5535960" y="8709422"/>
            <a:ext cx="9525" cy="901303"/>
          </a:xfrm>
          <a:prstGeom prst="rect">
            <a:avLst/>
          </a:prstGeom>
          <a:solidFill>
            <a:srgbClr val="FFFFFF">
              <a:alpha val="6000"/>
            </a:srgbClr>
          </a:solidFill>
          <a:ln/>
        </p:spPr>
      </p:sp>
      <p:sp>
        <p:nvSpPr>
          <p:cNvPr id="79" name="Text 77"/>
          <p:cNvSpPr/>
          <p:nvPr/>
        </p:nvSpPr>
        <p:spPr>
          <a:xfrm>
            <a:off x="5831235" y="8718947"/>
            <a:ext cx="5539887" cy="92987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Schema-isolated, GDPR-ready</a:t>
            </a:r>
            <a:endParaRPr lang="en-US" sz="1800" dirty="0"/>
          </a:p>
        </p:txBody>
      </p:sp>
      <p:sp>
        <p:nvSpPr>
          <p:cNvPr id="80" name="Shape 78"/>
          <p:cNvSpPr/>
          <p:nvPr/>
        </p:nvSpPr>
        <p:spPr>
          <a:xfrm>
            <a:off x="11478592" y="8709422"/>
            <a:ext cx="5942558" cy="9525"/>
          </a:xfrm>
          <a:prstGeom prst="rect">
            <a:avLst/>
          </a:prstGeom>
          <a:solidFill>
            <a:srgbClr val="FFFFFF">
              <a:alpha val="7000"/>
            </a:srgbClr>
          </a:solidFill>
          <a:ln/>
        </p:spPr>
      </p:sp>
      <p:sp>
        <p:nvSpPr>
          <p:cNvPr id="81" name="Shape 79"/>
          <p:cNvSpPr/>
          <p:nvPr/>
        </p:nvSpPr>
        <p:spPr>
          <a:xfrm>
            <a:off x="11478592" y="8709422"/>
            <a:ext cx="9525" cy="901303"/>
          </a:xfrm>
          <a:prstGeom prst="rect">
            <a:avLst/>
          </a:prstGeom>
          <a:solidFill>
            <a:srgbClr val="FFFFFF">
              <a:alpha val="6000"/>
            </a:srgbClr>
          </a:solidFill>
          <a:ln/>
        </p:spPr>
      </p:sp>
      <p:sp>
        <p:nvSpPr>
          <p:cNvPr id="82" name="Text 80"/>
          <p:cNvSpPr/>
          <p:nvPr/>
        </p:nvSpPr>
        <p:spPr>
          <a:xfrm>
            <a:off x="11773867" y="8718947"/>
            <a:ext cx="5539810" cy="92987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9AA7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Row-level at best, shared DB risk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A0E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/>
        </p:spPr>
      </p:sp>
      <p:sp>
        <p:nvSpPr>
          <p:cNvPr id="3" name="Shape 1"/>
          <p:cNvSpPr/>
          <p:nvPr/>
        </p:nvSpPr>
        <p:spPr>
          <a:xfrm>
            <a:off x="14097000" y="-1714500"/>
            <a:ext cx="5715000" cy="5715000"/>
          </a:xfrm>
          <a:prstGeom prst="ellipse">
            <a:avLst/>
          </a:prstGeom>
          <a:gradFill rotWithShape="1">
            <a:gsLst>
              <a:gs pos="0">
                <a:srgbClr val="2D8CC8">
                  <a:alpha val="18000"/>
                </a:srgbClr>
              </a:gs>
              <a:gs pos="65000">
                <a:srgbClr val="2D8CC8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</p:sp>
      <p:sp>
        <p:nvSpPr>
          <p:cNvPr id="4" name="Text 2"/>
          <p:cNvSpPr/>
          <p:nvPr/>
        </p:nvSpPr>
        <p:spPr>
          <a:xfrm>
            <a:off x="1047750" y="800100"/>
            <a:ext cx="17811750" cy="3000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spc="324" kern="0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STACK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1047750" y="1195388"/>
            <a:ext cx="17811750" cy="6953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4500" b="1" spc="-9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Built on Enterprise-Grade Technology</a:t>
            </a:r>
            <a:endParaRPr lang="en-US" sz="4500" dirty="0"/>
          </a:p>
        </p:txBody>
      </p:sp>
      <p:sp>
        <p:nvSpPr>
          <p:cNvPr id="6" name="Shape 4"/>
          <p:cNvSpPr/>
          <p:nvPr/>
        </p:nvSpPr>
        <p:spPr>
          <a:xfrm>
            <a:off x="1047750" y="2252663"/>
            <a:ext cx="5219700" cy="7310438"/>
          </a:xfrm>
          <a:prstGeom prst="roundRect">
            <a:avLst>
              <a:gd name="adj" fmla="val 3285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381125" y="2586038"/>
            <a:ext cx="5008245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950" b="1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Backend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1381125" y="3081338"/>
            <a:ext cx="5008245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CDD9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Java 21 (LTS) — virtual threads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1381125" y="3529013"/>
            <a:ext cx="5008245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CDD9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Spring Boot 3.3 + Security 6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1381125" y="3976687"/>
            <a:ext cx="5008245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CDD9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jjwt 0.12 (HMAC-SHA256)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1381125" y="4424363"/>
            <a:ext cx="5008245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CDD9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Bucket4j rate limiting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1381125" y="4872038"/>
            <a:ext cx="5008245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CDD9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Apache POI + iText 7 reports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1381125" y="5319713"/>
            <a:ext cx="5008245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CDD9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Micrometer + Prometheus</a:t>
            </a:r>
            <a:endParaRPr lang="en-US" sz="1800" dirty="0"/>
          </a:p>
        </p:txBody>
      </p:sp>
      <p:sp>
        <p:nvSpPr>
          <p:cNvPr id="14" name="Shape 12"/>
          <p:cNvSpPr/>
          <p:nvPr/>
        </p:nvSpPr>
        <p:spPr>
          <a:xfrm>
            <a:off x="6534150" y="2252663"/>
            <a:ext cx="5219700" cy="7310438"/>
          </a:xfrm>
          <a:prstGeom prst="roundRect">
            <a:avLst>
              <a:gd name="adj" fmla="val 3285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867525" y="2586038"/>
            <a:ext cx="5008245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950" b="1" dirty="0">
                <a:solidFill>
                  <a:srgbClr val="7DD3F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Frontend</a:t>
            </a:r>
            <a:endParaRPr lang="en-US" sz="1950" dirty="0"/>
          </a:p>
        </p:txBody>
      </p:sp>
      <p:sp>
        <p:nvSpPr>
          <p:cNvPr id="16" name="Text 14"/>
          <p:cNvSpPr/>
          <p:nvPr/>
        </p:nvSpPr>
        <p:spPr>
          <a:xfrm>
            <a:off x="6867525" y="3081338"/>
            <a:ext cx="5008245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CDD9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React 19 + TypeScript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6867525" y="3529013"/>
            <a:ext cx="5008245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CDD9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Ant Design 5 (enterprise UI)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6867525" y="3976687"/>
            <a:ext cx="5008245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CDD9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TanStack Query + RHF + Zod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6867525" y="4424363"/>
            <a:ext cx="5008245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CDD9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ApexCharts 5 (interactive)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6867525" y="4872038"/>
            <a:ext cx="5008245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CDD9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Zustand 4 state management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6867525" y="5319713"/>
            <a:ext cx="5008245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CDD9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Axios JWT auto-refresh</a:t>
            </a:r>
            <a:endParaRPr lang="en-US" sz="1800" dirty="0"/>
          </a:p>
        </p:txBody>
      </p:sp>
      <p:sp>
        <p:nvSpPr>
          <p:cNvPr id="22" name="Shape 20"/>
          <p:cNvSpPr/>
          <p:nvPr/>
        </p:nvSpPr>
        <p:spPr>
          <a:xfrm>
            <a:off x="12020550" y="2252663"/>
            <a:ext cx="5219700" cy="7310438"/>
          </a:xfrm>
          <a:prstGeom prst="roundRect">
            <a:avLst>
              <a:gd name="adj" fmla="val 3285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12353925" y="2586038"/>
            <a:ext cx="5008245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950" b="1" dirty="0">
                <a:solidFill>
                  <a:srgbClr val="FCD3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&amp; Ops</a:t>
            </a:r>
            <a:endParaRPr lang="en-US" sz="1950" dirty="0"/>
          </a:p>
        </p:txBody>
      </p:sp>
      <p:sp>
        <p:nvSpPr>
          <p:cNvPr id="24" name="Text 22"/>
          <p:cNvSpPr/>
          <p:nvPr/>
        </p:nvSpPr>
        <p:spPr>
          <a:xfrm>
            <a:off x="12353925" y="3081338"/>
            <a:ext cx="5008245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CDD9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PostgreSQL 16 with FTS</a:t>
            </a:r>
            <a:endParaRPr lang="en-US" sz="1800" dirty="0"/>
          </a:p>
        </p:txBody>
      </p:sp>
      <p:sp>
        <p:nvSpPr>
          <p:cNvPr id="25" name="Text 23"/>
          <p:cNvSpPr/>
          <p:nvPr/>
        </p:nvSpPr>
        <p:spPr>
          <a:xfrm>
            <a:off x="12353925" y="3529013"/>
            <a:ext cx="5008245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CDD9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Flyway 10 (V1–V16 migrations)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12353925" y="3976687"/>
            <a:ext cx="5008245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CDD9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Schema-per-tenant tenancy</a:t>
            </a:r>
            <a:endParaRPr lang="en-US" sz="1800" dirty="0"/>
          </a:p>
        </p:txBody>
      </p:sp>
      <p:sp>
        <p:nvSpPr>
          <p:cNvPr id="27" name="Text 25"/>
          <p:cNvSpPr/>
          <p:nvPr/>
        </p:nvSpPr>
        <p:spPr>
          <a:xfrm>
            <a:off x="12353925" y="4424363"/>
            <a:ext cx="5008245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CDD9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Docker + Docker Compose</a:t>
            </a:r>
            <a:endParaRPr lang="en-US" sz="1800" dirty="0"/>
          </a:p>
        </p:txBody>
      </p:sp>
      <p:sp>
        <p:nvSpPr>
          <p:cNvPr id="28" name="Text 26"/>
          <p:cNvSpPr/>
          <p:nvPr/>
        </p:nvSpPr>
        <p:spPr>
          <a:xfrm>
            <a:off x="12353925" y="4872038"/>
            <a:ext cx="5008245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CDD9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Oracle Cloud ARM free tier</a:t>
            </a:r>
            <a:endParaRPr lang="en-US" sz="1800" dirty="0"/>
          </a:p>
        </p:txBody>
      </p:sp>
      <p:sp>
        <p:nvSpPr>
          <p:cNvPr id="29" name="Text 27"/>
          <p:cNvSpPr/>
          <p:nvPr/>
        </p:nvSpPr>
        <p:spPr>
          <a:xfrm>
            <a:off x="12353925" y="5319713"/>
            <a:ext cx="5008245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CDD9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SpringDoc OpenAPI (Swagger)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A0E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/>
        </p:spPr>
      </p:sp>
      <p:sp>
        <p:nvSpPr>
          <p:cNvPr id="3" name="Shape 1"/>
          <p:cNvSpPr/>
          <p:nvPr/>
        </p:nvSpPr>
        <p:spPr>
          <a:xfrm>
            <a:off x="12192000" y="-1333500"/>
            <a:ext cx="7239000" cy="7239000"/>
          </a:xfrm>
          <a:prstGeom prst="ellipse">
            <a:avLst/>
          </a:prstGeom>
          <a:gradFill rotWithShape="1">
            <a:gsLst>
              <a:gs pos="0">
                <a:srgbClr val="0D9488">
                  <a:alpha val="32000"/>
                </a:srgbClr>
              </a:gs>
              <a:gs pos="64000">
                <a:srgbClr val="0D9488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</p:sp>
      <p:sp>
        <p:nvSpPr>
          <p:cNvPr id="4" name="Text 2"/>
          <p:cNvSpPr/>
          <p:nvPr/>
        </p:nvSpPr>
        <p:spPr>
          <a:xfrm>
            <a:off x="857250" y="2960861"/>
            <a:ext cx="5238750" cy="3000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spc="324" kern="0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 UI · 01 / 06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857250" y="3394249"/>
            <a:ext cx="4905375" cy="119821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4350" b="1" spc="-87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Executive Dashboard</a:t>
            </a:r>
            <a:endParaRPr lang="en-US" sz="4350" dirty="0"/>
          </a:p>
        </p:txBody>
      </p:sp>
      <p:sp>
        <p:nvSpPr>
          <p:cNvPr id="6" name="Text 4"/>
          <p:cNvSpPr/>
          <p:nvPr/>
        </p:nvSpPr>
        <p:spPr>
          <a:xfrm>
            <a:off x="857250" y="4763914"/>
            <a:ext cx="4905375" cy="8096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025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whole hospital at a glance — refreshed UI, same one-screen clarity.</a:t>
            </a:r>
            <a:endParaRPr lang="en-US" sz="2025" dirty="0"/>
          </a:p>
        </p:txBody>
      </p:sp>
      <p:sp>
        <p:nvSpPr>
          <p:cNvPr id="7" name="Shape 5"/>
          <p:cNvSpPr/>
          <p:nvPr/>
        </p:nvSpPr>
        <p:spPr>
          <a:xfrm>
            <a:off x="857250" y="6145039"/>
            <a:ext cx="95250" cy="95250"/>
          </a:xfrm>
          <a:prstGeom prst="roundRect">
            <a:avLst>
              <a:gd name="adj" fmla="val 30000"/>
            </a:avLst>
          </a:prstGeom>
          <a:solidFill>
            <a:srgbClr val="5EEAD4"/>
          </a:solidFill>
          <a:ln/>
        </p:spPr>
      </p:sp>
      <p:sp>
        <p:nvSpPr>
          <p:cNvPr id="8" name="Text 6"/>
          <p:cNvSpPr/>
          <p:nvPr/>
        </p:nvSpPr>
        <p:spPr>
          <a:xfrm>
            <a:off x="1104900" y="5897389"/>
            <a:ext cx="4539158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 KPI cards — patients, OPD, occupancy, revenue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857250" y="6759401"/>
            <a:ext cx="95250" cy="95250"/>
          </a:xfrm>
          <a:prstGeom prst="roundRect">
            <a:avLst>
              <a:gd name="adj" fmla="val 30000"/>
            </a:avLst>
          </a:prstGeom>
          <a:solidFill>
            <a:srgbClr val="5EEAD4"/>
          </a:solidFill>
          <a:ln/>
        </p:spPr>
      </p:sp>
      <p:sp>
        <p:nvSpPr>
          <p:cNvPr id="10" name="Text 8"/>
          <p:cNvSpPr/>
          <p:nvPr/>
        </p:nvSpPr>
        <p:spPr>
          <a:xfrm>
            <a:off x="1104900" y="6659389"/>
            <a:ext cx="3806188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Revenue vs expense, 6-month trend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857250" y="7226126"/>
            <a:ext cx="95250" cy="95250"/>
          </a:xfrm>
          <a:prstGeom prst="roundRect">
            <a:avLst>
              <a:gd name="adj" fmla="val 30000"/>
            </a:avLst>
          </a:prstGeom>
          <a:solidFill>
            <a:srgbClr val="5EEAD4"/>
          </a:solidFill>
          <a:ln/>
        </p:spPr>
      </p:sp>
      <p:sp>
        <p:nvSpPr>
          <p:cNvPr id="12" name="Text 10"/>
          <p:cNvSpPr/>
          <p:nvPr/>
        </p:nvSpPr>
        <p:spPr>
          <a:xfrm>
            <a:off x="1104900" y="7126114"/>
            <a:ext cx="381538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 doctors &amp; today's appointments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6229350" y="1692473"/>
            <a:ext cx="11201400" cy="6997303"/>
          </a:xfrm>
          <a:prstGeom prst="roundRect">
            <a:avLst>
              <a:gd name="adj" fmla="val 2178"/>
            </a:avLst>
          </a:prstGeom>
          <a:ln w="9525">
            <a:solidFill>
              <a:srgbClr val="FFFFFF">
                <a:alpha val="14000"/>
              </a:srgbClr>
            </a:solidFill>
            <a:prstDash val="solid"/>
          </a:ln>
          <a:effectLst>
            <a:outerShdw sx="100000" sy="100000" kx="0" ky="0" algn="bl" rotWithShape="0" blurRad="1047750" dist="419100" dir="5400000">
              <a:srgbClr val="000000">
                <a:alpha val="60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6238875" y="1701998"/>
            <a:ext cx="11182350" cy="428625"/>
          </a:xfrm>
          <a:prstGeom prst="rect">
            <a:avLst/>
          </a:prstGeom>
          <a:solidFill>
            <a:srgbClr val="141B2B"/>
          </a:solidFill>
          <a:ln/>
        </p:spPr>
      </p:sp>
      <p:sp>
        <p:nvSpPr>
          <p:cNvPr id="15" name="Shape 13"/>
          <p:cNvSpPr/>
          <p:nvPr/>
        </p:nvSpPr>
        <p:spPr>
          <a:xfrm>
            <a:off x="6238875" y="2121098"/>
            <a:ext cx="11182350" cy="9525"/>
          </a:xfrm>
          <a:prstGeom prst="rect">
            <a:avLst/>
          </a:prstGeom>
          <a:solidFill>
            <a:srgbClr val="FFFFFF">
              <a:alpha val="7000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6429375" y="1849636"/>
            <a:ext cx="123825" cy="123825"/>
          </a:xfrm>
          <a:prstGeom prst="ellipse">
            <a:avLst/>
          </a:prstGeom>
          <a:solidFill>
            <a:srgbClr val="FF5F57"/>
          </a:solidFill>
          <a:ln/>
        </p:spPr>
      </p:sp>
      <p:sp>
        <p:nvSpPr>
          <p:cNvPr id="17" name="Shape 15"/>
          <p:cNvSpPr/>
          <p:nvPr/>
        </p:nvSpPr>
        <p:spPr>
          <a:xfrm>
            <a:off x="6638925" y="1849636"/>
            <a:ext cx="123825" cy="123825"/>
          </a:xfrm>
          <a:prstGeom prst="ellipse">
            <a:avLst/>
          </a:prstGeom>
          <a:solidFill>
            <a:srgbClr val="FEBC2E"/>
          </a:solidFill>
          <a:ln/>
        </p:spPr>
      </p:sp>
      <p:sp>
        <p:nvSpPr>
          <p:cNvPr id="18" name="Shape 16"/>
          <p:cNvSpPr/>
          <p:nvPr/>
        </p:nvSpPr>
        <p:spPr>
          <a:xfrm>
            <a:off x="6848475" y="1849636"/>
            <a:ext cx="123825" cy="123825"/>
          </a:xfrm>
          <a:prstGeom prst="ellipse">
            <a:avLst/>
          </a:prstGeom>
          <a:solidFill>
            <a:srgbClr val="28C840"/>
          </a:solidFill>
          <a:ln/>
        </p:spPr>
      </p:sp>
      <p:sp>
        <p:nvSpPr>
          <p:cNvPr id="19" name="Shape 17"/>
          <p:cNvSpPr/>
          <p:nvPr/>
        </p:nvSpPr>
        <p:spPr>
          <a:xfrm>
            <a:off x="7229475" y="1797248"/>
            <a:ext cx="4000500" cy="228600"/>
          </a:xfrm>
          <a:prstGeom prst="roundRect">
            <a:avLst>
              <a:gd name="adj" fmla="val 29167"/>
            </a:avLst>
          </a:prstGeom>
          <a:solidFill>
            <a:srgbClr val="FFFFFF">
              <a:alpha val="6000"/>
            </a:srgbClr>
          </a:solidFill>
          <a:ln/>
        </p:spPr>
      </p:sp>
      <p:pic>
        <p:nvPicPr>
          <p:cNvPr id="20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8875" y="2130623"/>
            <a:ext cx="11182350" cy="65496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A0E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/>
        </p:spPr>
      </p:sp>
      <p:sp>
        <p:nvSpPr>
          <p:cNvPr id="3" name="Shape 1"/>
          <p:cNvSpPr/>
          <p:nvPr/>
        </p:nvSpPr>
        <p:spPr>
          <a:xfrm>
            <a:off x="-1143000" y="4762500"/>
            <a:ext cx="7048500" cy="7048500"/>
          </a:xfrm>
          <a:prstGeom prst="ellipse">
            <a:avLst/>
          </a:prstGeom>
          <a:gradFill rotWithShape="1">
            <a:gsLst>
              <a:gs pos="0">
                <a:srgbClr val="0D9488">
                  <a:alpha val="30000"/>
                </a:srgbClr>
              </a:gs>
              <a:gs pos="64000">
                <a:srgbClr val="0D9488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</p:sp>
      <p:sp>
        <p:nvSpPr>
          <p:cNvPr id="4" name="Shape 2"/>
          <p:cNvSpPr/>
          <p:nvPr/>
        </p:nvSpPr>
        <p:spPr>
          <a:xfrm>
            <a:off x="857250" y="1692473"/>
            <a:ext cx="11201400" cy="6997303"/>
          </a:xfrm>
          <a:prstGeom prst="roundRect">
            <a:avLst>
              <a:gd name="adj" fmla="val 2178"/>
            </a:avLst>
          </a:prstGeom>
          <a:ln w="9525">
            <a:solidFill>
              <a:srgbClr val="FFFFFF">
                <a:alpha val="14000"/>
              </a:srgbClr>
            </a:solidFill>
            <a:prstDash val="solid"/>
          </a:ln>
          <a:effectLst>
            <a:outerShdw sx="100000" sy="100000" kx="0" ky="0" algn="bl" rotWithShape="0" blurRad="1047750" dist="419100" dir="5400000">
              <a:srgbClr val="000000">
                <a:alpha val="6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866775" y="1701998"/>
            <a:ext cx="11182350" cy="428625"/>
          </a:xfrm>
          <a:prstGeom prst="rect">
            <a:avLst/>
          </a:prstGeom>
          <a:solidFill>
            <a:srgbClr val="141B2B"/>
          </a:solidFill>
          <a:ln/>
        </p:spPr>
      </p:sp>
      <p:sp>
        <p:nvSpPr>
          <p:cNvPr id="6" name="Shape 4"/>
          <p:cNvSpPr/>
          <p:nvPr/>
        </p:nvSpPr>
        <p:spPr>
          <a:xfrm>
            <a:off x="866775" y="2121098"/>
            <a:ext cx="11182350" cy="9525"/>
          </a:xfrm>
          <a:prstGeom prst="rect">
            <a:avLst/>
          </a:prstGeom>
          <a:solidFill>
            <a:srgbClr val="FFFFFF">
              <a:alpha val="7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1057275" y="1849636"/>
            <a:ext cx="123825" cy="123825"/>
          </a:xfrm>
          <a:prstGeom prst="ellipse">
            <a:avLst/>
          </a:prstGeom>
          <a:solidFill>
            <a:srgbClr val="FF5F57"/>
          </a:solidFill>
          <a:ln/>
        </p:spPr>
      </p:sp>
      <p:sp>
        <p:nvSpPr>
          <p:cNvPr id="8" name="Shape 6"/>
          <p:cNvSpPr/>
          <p:nvPr/>
        </p:nvSpPr>
        <p:spPr>
          <a:xfrm>
            <a:off x="1266825" y="1849636"/>
            <a:ext cx="123825" cy="123825"/>
          </a:xfrm>
          <a:prstGeom prst="ellipse">
            <a:avLst/>
          </a:prstGeom>
          <a:solidFill>
            <a:srgbClr val="FEBC2E"/>
          </a:solidFill>
          <a:ln/>
        </p:spPr>
      </p:sp>
      <p:sp>
        <p:nvSpPr>
          <p:cNvPr id="9" name="Shape 7"/>
          <p:cNvSpPr/>
          <p:nvPr/>
        </p:nvSpPr>
        <p:spPr>
          <a:xfrm>
            <a:off x="1476375" y="1849636"/>
            <a:ext cx="123825" cy="123825"/>
          </a:xfrm>
          <a:prstGeom prst="ellipse">
            <a:avLst/>
          </a:prstGeom>
          <a:solidFill>
            <a:srgbClr val="28C840"/>
          </a:solidFill>
          <a:ln/>
        </p:spPr>
      </p:sp>
      <p:sp>
        <p:nvSpPr>
          <p:cNvPr id="10" name="Shape 8"/>
          <p:cNvSpPr/>
          <p:nvPr/>
        </p:nvSpPr>
        <p:spPr>
          <a:xfrm>
            <a:off x="1857375" y="1797248"/>
            <a:ext cx="4000500" cy="228600"/>
          </a:xfrm>
          <a:prstGeom prst="roundRect">
            <a:avLst>
              <a:gd name="adj" fmla="val 29167"/>
            </a:avLst>
          </a:prstGeom>
          <a:solidFill>
            <a:srgbClr val="FFFFFF">
              <a:alpha val="6000"/>
            </a:srgbClr>
          </a:solidFill>
          <a:ln/>
        </p:spPr>
      </p:sp>
      <p:pic>
        <p:nvPicPr>
          <p:cNvPr id="11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6775" y="2130623"/>
            <a:ext cx="11182350" cy="6549628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2668250" y="3108499"/>
            <a:ext cx="5238750" cy="3000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spc="324" kern="0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 UI · 02 / 06</a:t>
            </a:r>
            <a:endParaRPr lang="en-US" sz="1800" dirty="0"/>
          </a:p>
        </p:txBody>
      </p:sp>
      <p:sp>
        <p:nvSpPr>
          <p:cNvPr id="13" name="Text 10"/>
          <p:cNvSpPr/>
          <p:nvPr/>
        </p:nvSpPr>
        <p:spPr>
          <a:xfrm>
            <a:off x="12668250" y="3541886"/>
            <a:ext cx="4905375" cy="119821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4350" b="1" spc="-87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Patient Management</a:t>
            </a:r>
            <a:endParaRPr lang="en-US" sz="4350" dirty="0"/>
          </a:p>
        </p:txBody>
      </p:sp>
      <p:sp>
        <p:nvSpPr>
          <p:cNvPr id="14" name="Text 11"/>
          <p:cNvSpPr/>
          <p:nvPr/>
        </p:nvSpPr>
        <p:spPr>
          <a:xfrm>
            <a:off x="12668250" y="4911551"/>
            <a:ext cx="4905375" cy="8096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025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Find anyone in milliseconds; act in one click.</a:t>
            </a:r>
            <a:endParaRPr lang="en-US" sz="2025" dirty="0"/>
          </a:p>
        </p:txBody>
      </p:sp>
      <p:sp>
        <p:nvSpPr>
          <p:cNvPr id="15" name="Shape 12"/>
          <p:cNvSpPr/>
          <p:nvPr/>
        </p:nvSpPr>
        <p:spPr>
          <a:xfrm>
            <a:off x="12668250" y="6145039"/>
            <a:ext cx="95250" cy="95250"/>
          </a:xfrm>
          <a:prstGeom prst="roundRect">
            <a:avLst>
              <a:gd name="adj" fmla="val 30000"/>
            </a:avLst>
          </a:prstGeom>
          <a:solidFill>
            <a:srgbClr val="5EEAD4"/>
          </a:solidFill>
          <a:ln/>
        </p:spPr>
      </p:sp>
      <p:sp>
        <p:nvSpPr>
          <p:cNvPr id="16" name="Text 13"/>
          <p:cNvSpPr/>
          <p:nvPr/>
        </p:nvSpPr>
        <p:spPr>
          <a:xfrm>
            <a:off x="12915900" y="6045026"/>
            <a:ext cx="4030149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Full-text search by name, phone, or ID</a:t>
            </a:r>
            <a:endParaRPr lang="en-US" sz="1800" dirty="0"/>
          </a:p>
        </p:txBody>
      </p:sp>
      <p:sp>
        <p:nvSpPr>
          <p:cNvPr id="17" name="Shape 14"/>
          <p:cNvSpPr/>
          <p:nvPr/>
        </p:nvSpPr>
        <p:spPr>
          <a:xfrm>
            <a:off x="12668250" y="6611764"/>
            <a:ext cx="95250" cy="95250"/>
          </a:xfrm>
          <a:prstGeom prst="roundRect">
            <a:avLst>
              <a:gd name="adj" fmla="val 30000"/>
            </a:avLst>
          </a:prstGeom>
          <a:solidFill>
            <a:srgbClr val="5EEAD4"/>
          </a:solidFill>
          <a:ln/>
        </p:spPr>
      </p:sp>
      <p:sp>
        <p:nvSpPr>
          <p:cNvPr id="18" name="Text 15"/>
          <p:cNvSpPr/>
          <p:nvPr/>
        </p:nvSpPr>
        <p:spPr>
          <a:xfrm>
            <a:off x="12915900" y="6511751"/>
            <a:ext cx="4395599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Demographics, blood group &amp; visit history</a:t>
            </a:r>
            <a:endParaRPr lang="en-US" sz="1800" dirty="0"/>
          </a:p>
        </p:txBody>
      </p:sp>
      <p:sp>
        <p:nvSpPr>
          <p:cNvPr id="19" name="Shape 16"/>
          <p:cNvSpPr/>
          <p:nvPr/>
        </p:nvSpPr>
        <p:spPr>
          <a:xfrm>
            <a:off x="12668250" y="7078489"/>
            <a:ext cx="95250" cy="95250"/>
          </a:xfrm>
          <a:prstGeom prst="roundRect">
            <a:avLst>
              <a:gd name="adj" fmla="val 30000"/>
            </a:avLst>
          </a:prstGeom>
          <a:solidFill>
            <a:srgbClr val="5EEAD4"/>
          </a:solidFill>
          <a:ln/>
        </p:spPr>
      </p:sp>
      <p:sp>
        <p:nvSpPr>
          <p:cNvPr id="20" name="Text 17"/>
          <p:cNvSpPr/>
          <p:nvPr/>
        </p:nvSpPr>
        <p:spPr>
          <a:xfrm>
            <a:off x="12915900" y="6978476"/>
            <a:ext cx="342970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Quick OPD booking from the row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A0E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/>
        </p:spPr>
      </p:sp>
      <p:sp>
        <p:nvSpPr>
          <p:cNvPr id="3" name="Shape 1"/>
          <p:cNvSpPr/>
          <p:nvPr/>
        </p:nvSpPr>
        <p:spPr>
          <a:xfrm>
            <a:off x="12192000" y="-1333500"/>
            <a:ext cx="7239000" cy="7239000"/>
          </a:xfrm>
          <a:prstGeom prst="ellipse">
            <a:avLst/>
          </a:prstGeom>
          <a:gradFill rotWithShape="1">
            <a:gsLst>
              <a:gs pos="0">
                <a:srgbClr val="0D9488">
                  <a:alpha val="32000"/>
                </a:srgbClr>
              </a:gs>
              <a:gs pos="64000">
                <a:srgbClr val="0D9488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</p:sp>
      <p:sp>
        <p:nvSpPr>
          <p:cNvPr id="4" name="Text 2"/>
          <p:cNvSpPr/>
          <p:nvPr/>
        </p:nvSpPr>
        <p:spPr>
          <a:xfrm>
            <a:off x="857250" y="3398490"/>
            <a:ext cx="5238750" cy="3000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spc="324" kern="0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 UI · 03 / 06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857250" y="3831878"/>
            <a:ext cx="5238750" cy="6181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4350" b="1" spc="-87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OPD Token Queue</a:t>
            </a:r>
            <a:endParaRPr lang="en-US" sz="4350" dirty="0"/>
          </a:p>
        </p:txBody>
      </p:sp>
      <p:sp>
        <p:nvSpPr>
          <p:cNvPr id="6" name="Text 4"/>
          <p:cNvSpPr/>
          <p:nvPr/>
        </p:nvSpPr>
        <p:spPr>
          <a:xfrm>
            <a:off x="857250" y="4621485"/>
            <a:ext cx="4905375" cy="8096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025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Real-time token management — no paper register needed.</a:t>
            </a:r>
            <a:endParaRPr lang="en-US" sz="2025" dirty="0"/>
          </a:p>
        </p:txBody>
      </p:sp>
      <p:sp>
        <p:nvSpPr>
          <p:cNvPr id="7" name="Shape 5"/>
          <p:cNvSpPr/>
          <p:nvPr/>
        </p:nvSpPr>
        <p:spPr>
          <a:xfrm>
            <a:off x="857250" y="5854973"/>
            <a:ext cx="95250" cy="95250"/>
          </a:xfrm>
          <a:prstGeom prst="roundRect">
            <a:avLst>
              <a:gd name="adj" fmla="val 30000"/>
            </a:avLst>
          </a:prstGeom>
          <a:solidFill>
            <a:srgbClr val="5EEAD4"/>
          </a:solidFill>
          <a:ln/>
        </p:spPr>
      </p:sp>
      <p:sp>
        <p:nvSpPr>
          <p:cNvPr id="8" name="Text 6"/>
          <p:cNvSpPr/>
          <p:nvPr/>
        </p:nvSpPr>
        <p:spPr>
          <a:xfrm>
            <a:off x="1104900" y="5754960"/>
            <a:ext cx="3247512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 "currently serving" display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857250" y="6321698"/>
            <a:ext cx="95250" cy="95250"/>
          </a:xfrm>
          <a:prstGeom prst="roundRect">
            <a:avLst>
              <a:gd name="adj" fmla="val 30000"/>
            </a:avLst>
          </a:prstGeom>
          <a:solidFill>
            <a:srgbClr val="5EEAD4"/>
          </a:solidFill>
          <a:ln/>
        </p:spPr>
      </p:sp>
      <p:sp>
        <p:nvSpPr>
          <p:cNvPr id="10" name="Text 8"/>
          <p:cNvSpPr/>
          <p:nvPr/>
        </p:nvSpPr>
        <p:spPr>
          <a:xfrm>
            <a:off x="1104900" y="6221685"/>
            <a:ext cx="3172858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Call / recall &amp; status per token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857250" y="6788423"/>
            <a:ext cx="95250" cy="95250"/>
          </a:xfrm>
          <a:prstGeom prst="roundRect">
            <a:avLst>
              <a:gd name="adj" fmla="val 30000"/>
            </a:avLst>
          </a:prstGeom>
          <a:solidFill>
            <a:srgbClr val="5EEAD4"/>
          </a:solidFill>
          <a:ln/>
        </p:spPr>
      </p:sp>
      <p:sp>
        <p:nvSpPr>
          <p:cNvPr id="12" name="Text 10"/>
          <p:cNvSpPr/>
          <p:nvPr/>
        </p:nvSpPr>
        <p:spPr>
          <a:xfrm>
            <a:off x="1104900" y="6688410"/>
            <a:ext cx="4296879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Waiting, in-progress &amp; completed counts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6229350" y="1692473"/>
            <a:ext cx="11201400" cy="6997303"/>
          </a:xfrm>
          <a:prstGeom prst="roundRect">
            <a:avLst>
              <a:gd name="adj" fmla="val 2178"/>
            </a:avLst>
          </a:prstGeom>
          <a:ln w="9525">
            <a:solidFill>
              <a:srgbClr val="FFFFFF">
                <a:alpha val="14000"/>
              </a:srgbClr>
            </a:solidFill>
            <a:prstDash val="solid"/>
          </a:ln>
          <a:effectLst>
            <a:outerShdw sx="100000" sy="100000" kx="0" ky="0" algn="bl" rotWithShape="0" blurRad="1047750" dist="419100" dir="5400000">
              <a:srgbClr val="000000">
                <a:alpha val="60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6238875" y="1701998"/>
            <a:ext cx="11182350" cy="428625"/>
          </a:xfrm>
          <a:prstGeom prst="rect">
            <a:avLst/>
          </a:prstGeom>
          <a:solidFill>
            <a:srgbClr val="141B2B"/>
          </a:solidFill>
          <a:ln/>
        </p:spPr>
      </p:sp>
      <p:sp>
        <p:nvSpPr>
          <p:cNvPr id="15" name="Shape 13"/>
          <p:cNvSpPr/>
          <p:nvPr/>
        </p:nvSpPr>
        <p:spPr>
          <a:xfrm>
            <a:off x="6238875" y="2121098"/>
            <a:ext cx="11182350" cy="9525"/>
          </a:xfrm>
          <a:prstGeom prst="rect">
            <a:avLst/>
          </a:prstGeom>
          <a:solidFill>
            <a:srgbClr val="FFFFFF">
              <a:alpha val="7000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6429375" y="1849636"/>
            <a:ext cx="123825" cy="123825"/>
          </a:xfrm>
          <a:prstGeom prst="ellipse">
            <a:avLst/>
          </a:prstGeom>
          <a:solidFill>
            <a:srgbClr val="FF5F57"/>
          </a:solidFill>
          <a:ln/>
        </p:spPr>
      </p:sp>
      <p:sp>
        <p:nvSpPr>
          <p:cNvPr id="17" name="Shape 15"/>
          <p:cNvSpPr/>
          <p:nvPr/>
        </p:nvSpPr>
        <p:spPr>
          <a:xfrm>
            <a:off x="6638925" y="1849636"/>
            <a:ext cx="123825" cy="123825"/>
          </a:xfrm>
          <a:prstGeom prst="ellipse">
            <a:avLst/>
          </a:prstGeom>
          <a:solidFill>
            <a:srgbClr val="FEBC2E"/>
          </a:solidFill>
          <a:ln/>
        </p:spPr>
      </p:sp>
      <p:sp>
        <p:nvSpPr>
          <p:cNvPr id="18" name="Shape 16"/>
          <p:cNvSpPr/>
          <p:nvPr/>
        </p:nvSpPr>
        <p:spPr>
          <a:xfrm>
            <a:off x="6848475" y="1849636"/>
            <a:ext cx="123825" cy="123825"/>
          </a:xfrm>
          <a:prstGeom prst="ellipse">
            <a:avLst/>
          </a:prstGeom>
          <a:solidFill>
            <a:srgbClr val="28C840"/>
          </a:solidFill>
          <a:ln/>
        </p:spPr>
      </p:sp>
      <p:sp>
        <p:nvSpPr>
          <p:cNvPr id="19" name="Shape 17"/>
          <p:cNvSpPr/>
          <p:nvPr/>
        </p:nvSpPr>
        <p:spPr>
          <a:xfrm>
            <a:off x="7229475" y="1797248"/>
            <a:ext cx="4000500" cy="228600"/>
          </a:xfrm>
          <a:prstGeom prst="roundRect">
            <a:avLst>
              <a:gd name="adj" fmla="val 29167"/>
            </a:avLst>
          </a:prstGeom>
          <a:solidFill>
            <a:srgbClr val="FFFFFF">
              <a:alpha val="6000"/>
            </a:srgbClr>
          </a:solidFill>
          <a:ln/>
        </p:spPr>
      </p:sp>
      <p:pic>
        <p:nvPicPr>
          <p:cNvPr id="20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8875" y="2130623"/>
            <a:ext cx="11182350" cy="65496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A0E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/>
        </p:spPr>
      </p:sp>
      <p:sp>
        <p:nvSpPr>
          <p:cNvPr id="3" name="Shape 1"/>
          <p:cNvSpPr/>
          <p:nvPr/>
        </p:nvSpPr>
        <p:spPr>
          <a:xfrm>
            <a:off x="-1143000" y="4762500"/>
            <a:ext cx="7048500" cy="7048500"/>
          </a:xfrm>
          <a:prstGeom prst="ellipse">
            <a:avLst/>
          </a:prstGeom>
          <a:gradFill rotWithShape="1">
            <a:gsLst>
              <a:gs pos="0">
                <a:srgbClr val="0D9488">
                  <a:alpha val="30000"/>
                </a:srgbClr>
              </a:gs>
              <a:gs pos="64000">
                <a:srgbClr val="0D9488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</p:sp>
      <p:sp>
        <p:nvSpPr>
          <p:cNvPr id="4" name="Shape 2"/>
          <p:cNvSpPr/>
          <p:nvPr/>
        </p:nvSpPr>
        <p:spPr>
          <a:xfrm>
            <a:off x="857250" y="1692473"/>
            <a:ext cx="11201400" cy="6997303"/>
          </a:xfrm>
          <a:prstGeom prst="roundRect">
            <a:avLst>
              <a:gd name="adj" fmla="val 2178"/>
            </a:avLst>
          </a:prstGeom>
          <a:ln w="9525">
            <a:solidFill>
              <a:srgbClr val="FFFFFF">
                <a:alpha val="14000"/>
              </a:srgbClr>
            </a:solidFill>
            <a:prstDash val="solid"/>
          </a:ln>
          <a:effectLst>
            <a:outerShdw sx="100000" sy="100000" kx="0" ky="0" algn="bl" rotWithShape="0" blurRad="1047750" dist="419100" dir="5400000">
              <a:srgbClr val="000000">
                <a:alpha val="6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866775" y="1701998"/>
            <a:ext cx="11182350" cy="428625"/>
          </a:xfrm>
          <a:prstGeom prst="rect">
            <a:avLst/>
          </a:prstGeom>
          <a:solidFill>
            <a:srgbClr val="141B2B"/>
          </a:solidFill>
          <a:ln/>
        </p:spPr>
      </p:sp>
      <p:sp>
        <p:nvSpPr>
          <p:cNvPr id="6" name="Shape 4"/>
          <p:cNvSpPr/>
          <p:nvPr/>
        </p:nvSpPr>
        <p:spPr>
          <a:xfrm>
            <a:off x="866775" y="2121098"/>
            <a:ext cx="11182350" cy="9525"/>
          </a:xfrm>
          <a:prstGeom prst="rect">
            <a:avLst/>
          </a:prstGeom>
          <a:solidFill>
            <a:srgbClr val="FFFFFF">
              <a:alpha val="7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1057275" y="1849636"/>
            <a:ext cx="123825" cy="123825"/>
          </a:xfrm>
          <a:prstGeom prst="ellipse">
            <a:avLst/>
          </a:prstGeom>
          <a:solidFill>
            <a:srgbClr val="FF5F57"/>
          </a:solidFill>
          <a:ln/>
        </p:spPr>
      </p:sp>
      <p:sp>
        <p:nvSpPr>
          <p:cNvPr id="8" name="Shape 6"/>
          <p:cNvSpPr/>
          <p:nvPr/>
        </p:nvSpPr>
        <p:spPr>
          <a:xfrm>
            <a:off x="1266825" y="1849636"/>
            <a:ext cx="123825" cy="123825"/>
          </a:xfrm>
          <a:prstGeom prst="ellipse">
            <a:avLst/>
          </a:prstGeom>
          <a:solidFill>
            <a:srgbClr val="FEBC2E"/>
          </a:solidFill>
          <a:ln/>
        </p:spPr>
      </p:sp>
      <p:sp>
        <p:nvSpPr>
          <p:cNvPr id="9" name="Shape 7"/>
          <p:cNvSpPr/>
          <p:nvPr/>
        </p:nvSpPr>
        <p:spPr>
          <a:xfrm>
            <a:off x="1476375" y="1849636"/>
            <a:ext cx="123825" cy="123825"/>
          </a:xfrm>
          <a:prstGeom prst="ellipse">
            <a:avLst/>
          </a:prstGeom>
          <a:solidFill>
            <a:srgbClr val="28C840"/>
          </a:solidFill>
          <a:ln/>
        </p:spPr>
      </p:sp>
      <p:sp>
        <p:nvSpPr>
          <p:cNvPr id="10" name="Shape 8"/>
          <p:cNvSpPr/>
          <p:nvPr/>
        </p:nvSpPr>
        <p:spPr>
          <a:xfrm>
            <a:off x="1857375" y="1797248"/>
            <a:ext cx="4000500" cy="228600"/>
          </a:xfrm>
          <a:prstGeom prst="roundRect">
            <a:avLst>
              <a:gd name="adj" fmla="val 29167"/>
            </a:avLst>
          </a:prstGeom>
          <a:solidFill>
            <a:srgbClr val="FFFFFF">
              <a:alpha val="6000"/>
            </a:srgbClr>
          </a:solidFill>
          <a:ln/>
        </p:spPr>
      </p:sp>
      <p:pic>
        <p:nvPicPr>
          <p:cNvPr id="11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6775" y="2130623"/>
            <a:ext cx="11182350" cy="6549628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2668250" y="3301380"/>
            <a:ext cx="5238750" cy="3000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spc="324" kern="0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 UI · 04 / 06</a:t>
            </a:r>
            <a:endParaRPr lang="en-US" sz="1800" dirty="0"/>
          </a:p>
        </p:txBody>
      </p:sp>
      <p:sp>
        <p:nvSpPr>
          <p:cNvPr id="13" name="Text 10"/>
          <p:cNvSpPr/>
          <p:nvPr/>
        </p:nvSpPr>
        <p:spPr>
          <a:xfrm>
            <a:off x="12668250" y="3734767"/>
            <a:ext cx="4905375" cy="119821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4350" b="1" spc="-87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Pharmacy — Medicine &amp; Stock</a:t>
            </a:r>
            <a:endParaRPr lang="en-US" sz="4350" dirty="0"/>
          </a:p>
        </p:txBody>
      </p:sp>
      <p:sp>
        <p:nvSpPr>
          <p:cNvPr id="14" name="Text 11"/>
          <p:cNvSpPr/>
          <p:nvPr/>
        </p:nvSpPr>
        <p:spPr>
          <a:xfrm>
            <a:off x="12668250" y="5104433"/>
            <a:ext cx="5238750" cy="4238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025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Never dispense what you don't have.</a:t>
            </a:r>
            <a:endParaRPr lang="en-US" sz="2025" dirty="0"/>
          </a:p>
        </p:txBody>
      </p:sp>
      <p:sp>
        <p:nvSpPr>
          <p:cNvPr id="15" name="Shape 12"/>
          <p:cNvSpPr/>
          <p:nvPr/>
        </p:nvSpPr>
        <p:spPr>
          <a:xfrm>
            <a:off x="12668250" y="5952158"/>
            <a:ext cx="95250" cy="95250"/>
          </a:xfrm>
          <a:prstGeom prst="roundRect">
            <a:avLst>
              <a:gd name="adj" fmla="val 30000"/>
            </a:avLst>
          </a:prstGeom>
          <a:solidFill>
            <a:srgbClr val="5EEAD4"/>
          </a:solidFill>
          <a:ln/>
        </p:spPr>
      </p:sp>
      <p:sp>
        <p:nvSpPr>
          <p:cNvPr id="16" name="Text 13"/>
          <p:cNvSpPr/>
          <p:nvPr/>
        </p:nvSpPr>
        <p:spPr>
          <a:xfrm>
            <a:off x="12915900" y="5852145"/>
            <a:ext cx="3584909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Batch-level stock with health bars</a:t>
            </a:r>
            <a:endParaRPr lang="en-US" sz="1800" dirty="0"/>
          </a:p>
        </p:txBody>
      </p:sp>
      <p:sp>
        <p:nvSpPr>
          <p:cNvPr id="17" name="Shape 14"/>
          <p:cNvSpPr/>
          <p:nvPr/>
        </p:nvSpPr>
        <p:spPr>
          <a:xfrm>
            <a:off x="12668250" y="6418883"/>
            <a:ext cx="95250" cy="95250"/>
          </a:xfrm>
          <a:prstGeom prst="roundRect">
            <a:avLst>
              <a:gd name="adj" fmla="val 30000"/>
            </a:avLst>
          </a:prstGeom>
          <a:solidFill>
            <a:srgbClr val="5EEAD4"/>
          </a:solidFill>
          <a:ln/>
        </p:spPr>
      </p:sp>
      <p:sp>
        <p:nvSpPr>
          <p:cNvPr id="18" name="Text 15"/>
          <p:cNvSpPr/>
          <p:nvPr/>
        </p:nvSpPr>
        <p:spPr>
          <a:xfrm>
            <a:off x="12915900" y="6318870"/>
            <a:ext cx="4453467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Expiry tracking &amp; low-stock / critical alerts</a:t>
            </a:r>
            <a:endParaRPr lang="en-US" sz="1800" dirty="0"/>
          </a:p>
        </p:txBody>
      </p:sp>
      <p:sp>
        <p:nvSpPr>
          <p:cNvPr id="19" name="Shape 16"/>
          <p:cNvSpPr/>
          <p:nvPr/>
        </p:nvSpPr>
        <p:spPr>
          <a:xfrm>
            <a:off x="12668250" y="6885608"/>
            <a:ext cx="95250" cy="95250"/>
          </a:xfrm>
          <a:prstGeom prst="roundRect">
            <a:avLst>
              <a:gd name="adj" fmla="val 30000"/>
            </a:avLst>
          </a:prstGeom>
          <a:solidFill>
            <a:srgbClr val="5EEAD4"/>
          </a:solidFill>
          <a:ln/>
        </p:spPr>
      </p:sp>
      <p:sp>
        <p:nvSpPr>
          <p:cNvPr id="20" name="Text 17"/>
          <p:cNvSpPr/>
          <p:nvPr/>
        </p:nvSpPr>
        <p:spPr>
          <a:xfrm>
            <a:off x="12915900" y="6785595"/>
            <a:ext cx="2587898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One-click dispensing bill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A0E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/>
        </p:spPr>
      </p:sp>
      <p:sp>
        <p:nvSpPr>
          <p:cNvPr id="3" name="Shape 1"/>
          <p:cNvSpPr/>
          <p:nvPr/>
        </p:nvSpPr>
        <p:spPr>
          <a:xfrm>
            <a:off x="12192000" y="-1333500"/>
            <a:ext cx="7239000" cy="7239000"/>
          </a:xfrm>
          <a:prstGeom prst="ellipse">
            <a:avLst/>
          </a:prstGeom>
          <a:gradFill rotWithShape="1">
            <a:gsLst>
              <a:gs pos="0">
                <a:srgbClr val="0D9488">
                  <a:alpha val="32000"/>
                </a:srgbClr>
              </a:gs>
              <a:gs pos="64000">
                <a:srgbClr val="0D9488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</p:sp>
      <p:sp>
        <p:nvSpPr>
          <p:cNvPr id="4" name="Text 2"/>
          <p:cNvSpPr/>
          <p:nvPr/>
        </p:nvSpPr>
        <p:spPr>
          <a:xfrm>
            <a:off x="857250" y="3301380"/>
            <a:ext cx="5238750" cy="3000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spc="324" kern="0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 UI · 05 / 06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857250" y="3734767"/>
            <a:ext cx="4905375" cy="119821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4350" b="1" spc="-87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IPD — Bed Management</a:t>
            </a:r>
            <a:endParaRPr lang="en-US" sz="4350" dirty="0"/>
          </a:p>
        </p:txBody>
      </p:sp>
      <p:sp>
        <p:nvSpPr>
          <p:cNvPr id="6" name="Text 4"/>
          <p:cNvSpPr/>
          <p:nvPr/>
        </p:nvSpPr>
        <p:spPr>
          <a:xfrm>
            <a:off x="857250" y="5104433"/>
            <a:ext cx="5238750" cy="4238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025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whole floor, color-coded and live.</a:t>
            </a:r>
            <a:endParaRPr lang="en-US" sz="2025" dirty="0"/>
          </a:p>
        </p:txBody>
      </p:sp>
      <p:sp>
        <p:nvSpPr>
          <p:cNvPr id="7" name="Shape 5"/>
          <p:cNvSpPr/>
          <p:nvPr/>
        </p:nvSpPr>
        <p:spPr>
          <a:xfrm>
            <a:off x="857250" y="5952158"/>
            <a:ext cx="95250" cy="95250"/>
          </a:xfrm>
          <a:prstGeom prst="roundRect">
            <a:avLst>
              <a:gd name="adj" fmla="val 30000"/>
            </a:avLst>
          </a:prstGeom>
          <a:solidFill>
            <a:srgbClr val="5EEAD4"/>
          </a:solidFill>
          <a:ln/>
        </p:spPr>
      </p:sp>
      <p:sp>
        <p:nvSpPr>
          <p:cNvPr id="8" name="Text 6"/>
          <p:cNvSpPr/>
          <p:nvPr/>
        </p:nvSpPr>
        <p:spPr>
          <a:xfrm>
            <a:off x="1104900" y="5852145"/>
            <a:ext cx="3371066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Visual bed map across all wards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857250" y="6418883"/>
            <a:ext cx="95250" cy="95250"/>
          </a:xfrm>
          <a:prstGeom prst="roundRect">
            <a:avLst>
              <a:gd name="adj" fmla="val 30000"/>
            </a:avLst>
          </a:prstGeom>
          <a:solidFill>
            <a:srgbClr val="5EEAD4"/>
          </a:solidFill>
          <a:ln/>
        </p:spPr>
      </p:sp>
      <p:sp>
        <p:nvSpPr>
          <p:cNvPr id="10" name="Text 8"/>
          <p:cNvSpPr/>
          <p:nvPr/>
        </p:nvSpPr>
        <p:spPr>
          <a:xfrm>
            <a:off x="1104900" y="6318870"/>
            <a:ext cx="3806188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Real-time occupancy &amp; ICU tracking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857250" y="6885608"/>
            <a:ext cx="95250" cy="95250"/>
          </a:xfrm>
          <a:prstGeom prst="roundRect">
            <a:avLst>
              <a:gd name="adj" fmla="val 30000"/>
            </a:avLst>
          </a:prstGeom>
          <a:solidFill>
            <a:srgbClr val="5EEAD4"/>
          </a:solidFill>
          <a:ln/>
        </p:spPr>
      </p:sp>
      <p:sp>
        <p:nvSpPr>
          <p:cNvPr id="12" name="Text 10"/>
          <p:cNvSpPr/>
          <p:nvPr/>
        </p:nvSpPr>
        <p:spPr>
          <a:xfrm>
            <a:off x="1104900" y="6785595"/>
            <a:ext cx="342947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Admission &amp; discharge workflow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6229350" y="1692473"/>
            <a:ext cx="11201400" cy="6997303"/>
          </a:xfrm>
          <a:prstGeom prst="roundRect">
            <a:avLst>
              <a:gd name="adj" fmla="val 2178"/>
            </a:avLst>
          </a:prstGeom>
          <a:ln w="9525">
            <a:solidFill>
              <a:srgbClr val="FFFFFF">
                <a:alpha val="14000"/>
              </a:srgbClr>
            </a:solidFill>
            <a:prstDash val="solid"/>
          </a:ln>
          <a:effectLst>
            <a:outerShdw sx="100000" sy="100000" kx="0" ky="0" algn="bl" rotWithShape="0" blurRad="1047750" dist="419100" dir="5400000">
              <a:srgbClr val="000000">
                <a:alpha val="60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6238875" y="1701998"/>
            <a:ext cx="11182350" cy="428625"/>
          </a:xfrm>
          <a:prstGeom prst="rect">
            <a:avLst/>
          </a:prstGeom>
          <a:solidFill>
            <a:srgbClr val="141B2B"/>
          </a:solidFill>
          <a:ln/>
        </p:spPr>
      </p:sp>
      <p:sp>
        <p:nvSpPr>
          <p:cNvPr id="15" name="Shape 13"/>
          <p:cNvSpPr/>
          <p:nvPr/>
        </p:nvSpPr>
        <p:spPr>
          <a:xfrm>
            <a:off x="6238875" y="2121098"/>
            <a:ext cx="11182350" cy="9525"/>
          </a:xfrm>
          <a:prstGeom prst="rect">
            <a:avLst/>
          </a:prstGeom>
          <a:solidFill>
            <a:srgbClr val="FFFFFF">
              <a:alpha val="7000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6429375" y="1849636"/>
            <a:ext cx="123825" cy="123825"/>
          </a:xfrm>
          <a:prstGeom prst="ellipse">
            <a:avLst/>
          </a:prstGeom>
          <a:solidFill>
            <a:srgbClr val="FF5F57"/>
          </a:solidFill>
          <a:ln/>
        </p:spPr>
      </p:sp>
      <p:sp>
        <p:nvSpPr>
          <p:cNvPr id="17" name="Shape 15"/>
          <p:cNvSpPr/>
          <p:nvPr/>
        </p:nvSpPr>
        <p:spPr>
          <a:xfrm>
            <a:off x="6638925" y="1849636"/>
            <a:ext cx="123825" cy="123825"/>
          </a:xfrm>
          <a:prstGeom prst="ellipse">
            <a:avLst/>
          </a:prstGeom>
          <a:solidFill>
            <a:srgbClr val="FEBC2E"/>
          </a:solidFill>
          <a:ln/>
        </p:spPr>
      </p:sp>
      <p:sp>
        <p:nvSpPr>
          <p:cNvPr id="18" name="Shape 16"/>
          <p:cNvSpPr/>
          <p:nvPr/>
        </p:nvSpPr>
        <p:spPr>
          <a:xfrm>
            <a:off x="6848475" y="1849636"/>
            <a:ext cx="123825" cy="123825"/>
          </a:xfrm>
          <a:prstGeom prst="ellipse">
            <a:avLst/>
          </a:prstGeom>
          <a:solidFill>
            <a:srgbClr val="28C840"/>
          </a:solidFill>
          <a:ln/>
        </p:spPr>
      </p:sp>
      <p:sp>
        <p:nvSpPr>
          <p:cNvPr id="19" name="Shape 17"/>
          <p:cNvSpPr/>
          <p:nvPr/>
        </p:nvSpPr>
        <p:spPr>
          <a:xfrm>
            <a:off x="7229475" y="1797248"/>
            <a:ext cx="4000500" cy="228600"/>
          </a:xfrm>
          <a:prstGeom prst="roundRect">
            <a:avLst>
              <a:gd name="adj" fmla="val 29167"/>
            </a:avLst>
          </a:prstGeom>
          <a:solidFill>
            <a:srgbClr val="FFFFFF">
              <a:alpha val="6000"/>
            </a:srgbClr>
          </a:solidFill>
          <a:ln/>
        </p:spPr>
      </p:sp>
      <p:pic>
        <p:nvPicPr>
          <p:cNvPr id="20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8875" y="2130623"/>
            <a:ext cx="11182350" cy="65496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A0E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/>
        </p:spPr>
      </p:sp>
      <p:sp>
        <p:nvSpPr>
          <p:cNvPr id="3" name="Shape 1"/>
          <p:cNvSpPr/>
          <p:nvPr/>
        </p:nvSpPr>
        <p:spPr>
          <a:xfrm>
            <a:off x="14097000" y="-1905000"/>
            <a:ext cx="5905500" cy="5905500"/>
          </a:xfrm>
          <a:prstGeom prst="ellipse">
            <a:avLst/>
          </a:prstGeom>
          <a:gradFill rotWithShape="1">
            <a:gsLst>
              <a:gs pos="0">
                <a:srgbClr val="DC5050">
                  <a:alpha val="16000"/>
                </a:srgbClr>
              </a:gs>
              <a:gs pos="66000">
                <a:srgbClr val="DC505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</p:sp>
      <p:sp>
        <p:nvSpPr>
          <p:cNvPr id="4" name="Text 2"/>
          <p:cNvSpPr/>
          <p:nvPr/>
        </p:nvSpPr>
        <p:spPr>
          <a:xfrm>
            <a:off x="1047750" y="857250"/>
            <a:ext cx="17811750" cy="3000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spc="324" kern="0" dirty="0">
                <a:solidFill>
                  <a:srgbClr val="FCA5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STATUS QUO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1047750" y="1271588"/>
            <a:ext cx="17811750" cy="714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4650" b="1" spc="-93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Problem With Today's HMS</a:t>
            </a:r>
            <a:endParaRPr lang="en-US" sz="4650" dirty="0"/>
          </a:p>
        </p:txBody>
      </p:sp>
      <p:sp>
        <p:nvSpPr>
          <p:cNvPr id="6" name="Shape 4"/>
          <p:cNvSpPr/>
          <p:nvPr/>
        </p:nvSpPr>
        <p:spPr>
          <a:xfrm>
            <a:off x="1047750" y="2443163"/>
            <a:ext cx="5232350" cy="3417094"/>
          </a:xfrm>
          <a:prstGeom prst="roundRect">
            <a:avLst>
              <a:gd name="adj" fmla="val 4460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381125" y="2776538"/>
            <a:ext cx="5022160" cy="3476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Rigid &amp; Outdated</a:t>
            </a:r>
            <a:endParaRPr lang="en-US" sz="2100" dirty="0"/>
          </a:p>
        </p:txBody>
      </p:sp>
      <p:sp>
        <p:nvSpPr>
          <p:cNvPr id="8" name="Text 6"/>
          <p:cNvSpPr/>
          <p:nvPr/>
        </p:nvSpPr>
        <p:spPr>
          <a:xfrm>
            <a:off x="1381125" y="3219450"/>
            <a:ext cx="4702568" cy="723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Legacy stacks — impossible to customize without vendor lock-in.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6527750" y="2443163"/>
            <a:ext cx="5232425" cy="3417094"/>
          </a:xfrm>
          <a:prstGeom prst="roundRect">
            <a:avLst>
              <a:gd name="adj" fmla="val 4460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861125" y="2776538"/>
            <a:ext cx="5022242" cy="3476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Extortionate Licensing</a:t>
            </a:r>
            <a:endParaRPr lang="en-US" sz="2100" dirty="0"/>
          </a:p>
        </p:txBody>
      </p:sp>
      <p:sp>
        <p:nvSpPr>
          <p:cNvPr id="11" name="Text 9"/>
          <p:cNvSpPr/>
          <p:nvPr/>
        </p:nvSpPr>
        <p:spPr>
          <a:xfrm>
            <a:off x="6861125" y="3219450"/>
            <a:ext cx="4702645" cy="723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₹10–50L upfront plus ₹5–10L annual renewals — priced for chains, not clinics.</a:t>
            </a:r>
            <a:endParaRPr lang="en-US" sz="1800" dirty="0"/>
          </a:p>
        </p:txBody>
      </p:sp>
      <p:sp>
        <p:nvSpPr>
          <p:cNvPr id="12" name="Shape 10"/>
          <p:cNvSpPr/>
          <p:nvPr/>
        </p:nvSpPr>
        <p:spPr>
          <a:xfrm>
            <a:off x="12007825" y="2443163"/>
            <a:ext cx="5232350" cy="3417094"/>
          </a:xfrm>
          <a:prstGeom prst="roundRect">
            <a:avLst>
              <a:gd name="adj" fmla="val 4460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2341200" y="2776538"/>
            <a:ext cx="5022160" cy="3476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Fragmented Data</a:t>
            </a:r>
            <a:endParaRPr lang="en-US" sz="2100" dirty="0"/>
          </a:p>
        </p:txBody>
      </p:sp>
      <p:sp>
        <p:nvSpPr>
          <p:cNvPr id="14" name="Text 12"/>
          <p:cNvSpPr/>
          <p:nvPr/>
        </p:nvSpPr>
        <p:spPr>
          <a:xfrm>
            <a:off x="12341200" y="3219450"/>
            <a:ext cx="4702568" cy="723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Modules that don't talk to each other — double entry, no real analytics.</a:t>
            </a:r>
            <a:endParaRPr lang="en-US" sz="1800" dirty="0"/>
          </a:p>
        </p:txBody>
      </p:sp>
      <p:sp>
        <p:nvSpPr>
          <p:cNvPr id="15" name="Shape 13"/>
          <p:cNvSpPr/>
          <p:nvPr/>
        </p:nvSpPr>
        <p:spPr>
          <a:xfrm>
            <a:off x="1047750" y="6107906"/>
            <a:ext cx="5232350" cy="3417094"/>
          </a:xfrm>
          <a:prstGeom prst="roundRect">
            <a:avLst>
              <a:gd name="adj" fmla="val 4460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381125" y="6441281"/>
            <a:ext cx="5022160" cy="3476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Mobile Readiness</a:t>
            </a:r>
            <a:endParaRPr lang="en-US" sz="2100" dirty="0"/>
          </a:p>
        </p:txBody>
      </p:sp>
      <p:sp>
        <p:nvSpPr>
          <p:cNvPr id="17" name="Text 15"/>
          <p:cNvSpPr/>
          <p:nvPr/>
        </p:nvSpPr>
        <p:spPr>
          <a:xfrm>
            <a:off x="1381125" y="6884194"/>
            <a:ext cx="4702568" cy="723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Browser-only — staff can't look up a patient away from a workstation.</a:t>
            </a:r>
            <a:endParaRPr lang="en-US" sz="1800" dirty="0"/>
          </a:p>
        </p:txBody>
      </p:sp>
      <p:sp>
        <p:nvSpPr>
          <p:cNvPr id="18" name="Shape 16"/>
          <p:cNvSpPr/>
          <p:nvPr/>
        </p:nvSpPr>
        <p:spPr>
          <a:xfrm>
            <a:off x="6527750" y="6107906"/>
            <a:ext cx="5232425" cy="3417094"/>
          </a:xfrm>
          <a:prstGeom prst="roundRect">
            <a:avLst>
              <a:gd name="adj" fmla="val 4460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861125" y="6441281"/>
            <a:ext cx="5022242" cy="3476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Poor Support</a:t>
            </a:r>
            <a:endParaRPr lang="en-US" sz="2100" dirty="0"/>
          </a:p>
        </p:txBody>
      </p:sp>
      <p:sp>
        <p:nvSpPr>
          <p:cNvPr id="20" name="Text 18"/>
          <p:cNvSpPr/>
          <p:nvPr/>
        </p:nvSpPr>
        <p:spPr>
          <a:xfrm>
            <a:off x="6861125" y="6884194"/>
            <a:ext cx="4702645" cy="723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Overseas desks, generic manuals, months-long implementations.</a:t>
            </a:r>
            <a:endParaRPr lang="en-US" sz="1800" dirty="0"/>
          </a:p>
        </p:txBody>
      </p:sp>
      <p:sp>
        <p:nvSpPr>
          <p:cNvPr id="21" name="Shape 19"/>
          <p:cNvSpPr/>
          <p:nvPr/>
        </p:nvSpPr>
        <p:spPr>
          <a:xfrm>
            <a:off x="12007825" y="6107906"/>
            <a:ext cx="5232350" cy="3417094"/>
          </a:xfrm>
          <a:prstGeom prst="roundRect">
            <a:avLst>
              <a:gd name="adj" fmla="val 4460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12341200" y="6441281"/>
            <a:ext cx="5022160" cy="3476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Security Gaps</a:t>
            </a:r>
            <a:endParaRPr lang="en-US" sz="2100" dirty="0"/>
          </a:p>
        </p:txBody>
      </p:sp>
      <p:sp>
        <p:nvSpPr>
          <p:cNvPr id="23" name="Text 21"/>
          <p:cNvSpPr/>
          <p:nvPr/>
        </p:nvSpPr>
        <p:spPr>
          <a:xfrm>
            <a:off x="12341200" y="6884194"/>
            <a:ext cx="4702568" cy="723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SQL-injection risk, no audit logs, shared credentials — data at risk.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A0E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/>
        </p:spPr>
      </p:sp>
      <p:sp>
        <p:nvSpPr>
          <p:cNvPr id="3" name="Shape 1"/>
          <p:cNvSpPr/>
          <p:nvPr/>
        </p:nvSpPr>
        <p:spPr>
          <a:xfrm>
            <a:off x="-1143000" y="4762500"/>
            <a:ext cx="7048500" cy="7048500"/>
          </a:xfrm>
          <a:prstGeom prst="ellipse">
            <a:avLst/>
          </a:prstGeom>
          <a:gradFill rotWithShape="1">
            <a:gsLst>
              <a:gs pos="0">
                <a:srgbClr val="0D9488">
                  <a:alpha val="30000"/>
                </a:srgbClr>
              </a:gs>
              <a:gs pos="64000">
                <a:srgbClr val="0D9488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</p:sp>
      <p:sp>
        <p:nvSpPr>
          <p:cNvPr id="4" name="Shape 2"/>
          <p:cNvSpPr/>
          <p:nvPr/>
        </p:nvSpPr>
        <p:spPr>
          <a:xfrm>
            <a:off x="857250" y="1692473"/>
            <a:ext cx="11201400" cy="6997303"/>
          </a:xfrm>
          <a:prstGeom prst="roundRect">
            <a:avLst>
              <a:gd name="adj" fmla="val 2178"/>
            </a:avLst>
          </a:prstGeom>
          <a:ln w="9525">
            <a:solidFill>
              <a:srgbClr val="FFFFFF">
                <a:alpha val="14000"/>
              </a:srgbClr>
            </a:solidFill>
            <a:prstDash val="solid"/>
          </a:ln>
          <a:effectLst>
            <a:outerShdw sx="100000" sy="100000" kx="0" ky="0" algn="bl" rotWithShape="0" blurRad="1047750" dist="419100" dir="5400000">
              <a:srgbClr val="000000">
                <a:alpha val="6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866775" y="1701998"/>
            <a:ext cx="11182350" cy="428625"/>
          </a:xfrm>
          <a:prstGeom prst="rect">
            <a:avLst/>
          </a:prstGeom>
          <a:solidFill>
            <a:srgbClr val="141B2B"/>
          </a:solidFill>
          <a:ln/>
        </p:spPr>
      </p:sp>
      <p:sp>
        <p:nvSpPr>
          <p:cNvPr id="6" name="Shape 4"/>
          <p:cNvSpPr/>
          <p:nvPr/>
        </p:nvSpPr>
        <p:spPr>
          <a:xfrm>
            <a:off x="866775" y="2121098"/>
            <a:ext cx="11182350" cy="9525"/>
          </a:xfrm>
          <a:prstGeom prst="rect">
            <a:avLst/>
          </a:prstGeom>
          <a:solidFill>
            <a:srgbClr val="FFFFFF">
              <a:alpha val="7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1057275" y="1849636"/>
            <a:ext cx="123825" cy="123825"/>
          </a:xfrm>
          <a:prstGeom prst="ellipse">
            <a:avLst/>
          </a:prstGeom>
          <a:solidFill>
            <a:srgbClr val="FF5F57"/>
          </a:solidFill>
          <a:ln/>
        </p:spPr>
      </p:sp>
      <p:sp>
        <p:nvSpPr>
          <p:cNvPr id="8" name="Shape 6"/>
          <p:cNvSpPr/>
          <p:nvPr/>
        </p:nvSpPr>
        <p:spPr>
          <a:xfrm>
            <a:off x="1266825" y="1849636"/>
            <a:ext cx="123825" cy="123825"/>
          </a:xfrm>
          <a:prstGeom prst="ellipse">
            <a:avLst/>
          </a:prstGeom>
          <a:solidFill>
            <a:srgbClr val="FEBC2E"/>
          </a:solidFill>
          <a:ln/>
        </p:spPr>
      </p:sp>
      <p:sp>
        <p:nvSpPr>
          <p:cNvPr id="9" name="Shape 7"/>
          <p:cNvSpPr/>
          <p:nvPr/>
        </p:nvSpPr>
        <p:spPr>
          <a:xfrm>
            <a:off x="1476375" y="1849636"/>
            <a:ext cx="123825" cy="123825"/>
          </a:xfrm>
          <a:prstGeom prst="ellipse">
            <a:avLst/>
          </a:prstGeom>
          <a:solidFill>
            <a:srgbClr val="28C840"/>
          </a:solidFill>
          <a:ln/>
        </p:spPr>
      </p:sp>
      <p:sp>
        <p:nvSpPr>
          <p:cNvPr id="10" name="Shape 8"/>
          <p:cNvSpPr/>
          <p:nvPr/>
        </p:nvSpPr>
        <p:spPr>
          <a:xfrm>
            <a:off x="1857375" y="1797248"/>
            <a:ext cx="4000500" cy="228600"/>
          </a:xfrm>
          <a:prstGeom prst="roundRect">
            <a:avLst>
              <a:gd name="adj" fmla="val 29167"/>
            </a:avLst>
          </a:prstGeom>
          <a:solidFill>
            <a:srgbClr val="FFFFFF">
              <a:alpha val="6000"/>
            </a:srgbClr>
          </a:solidFill>
          <a:ln/>
        </p:spPr>
      </p:sp>
      <p:pic>
        <p:nvPicPr>
          <p:cNvPr id="11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6775" y="2130623"/>
            <a:ext cx="11182350" cy="6549628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2668250" y="3301380"/>
            <a:ext cx="5238750" cy="3000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spc="324" kern="0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 UI · 06 / 06</a:t>
            </a:r>
            <a:endParaRPr lang="en-US" sz="1800" dirty="0"/>
          </a:p>
        </p:txBody>
      </p:sp>
      <p:sp>
        <p:nvSpPr>
          <p:cNvPr id="13" name="Text 10"/>
          <p:cNvSpPr/>
          <p:nvPr/>
        </p:nvSpPr>
        <p:spPr>
          <a:xfrm>
            <a:off x="12668250" y="3734767"/>
            <a:ext cx="4905375" cy="119821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4350" b="1" spc="-87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Analytics &amp; Reporting</a:t>
            </a:r>
            <a:endParaRPr lang="en-US" sz="4350" dirty="0"/>
          </a:p>
        </p:txBody>
      </p:sp>
      <p:sp>
        <p:nvSpPr>
          <p:cNvPr id="14" name="Text 11"/>
          <p:cNvSpPr/>
          <p:nvPr/>
        </p:nvSpPr>
        <p:spPr>
          <a:xfrm>
            <a:off x="12668250" y="5104433"/>
            <a:ext cx="5238750" cy="4238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025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Eight dashboards, one export button.</a:t>
            </a:r>
            <a:endParaRPr lang="en-US" sz="2025" dirty="0"/>
          </a:p>
        </p:txBody>
      </p:sp>
      <p:sp>
        <p:nvSpPr>
          <p:cNvPr id="15" name="Shape 12"/>
          <p:cNvSpPr/>
          <p:nvPr/>
        </p:nvSpPr>
        <p:spPr>
          <a:xfrm>
            <a:off x="12668250" y="5952158"/>
            <a:ext cx="95250" cy="95250"/>
          </a:xfrm>
          <a:prstGeom prst="roundRect">
            <a:avLst>
              <a:gd name="adj" fmla="val 30000"/>
            </a:avLst>
          </a:prstGeom>
          <a:solidFill>
            <a:srgbClr val="5EEAD4"/>
          </a:solidFill>
          <a:ln/>
        </p:spPr>
      </p:sp>
      <p:sp>
        <p:nvSpPr>
          <p:cNvPr id="16" name="Text 13"/>
          <p:cNvSpPr/>
          <p:nvPr/>
        </p:nvSpPr>
        <p:spPr>
          <a:xfrm>
            <a:off x="12915900" y="5852145"/>
            <a:ext cx="4190953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Period filters &amp; quarter-on-quarter KPIs</a:t>
            </a:r>
            <a:endParaRPr lang="en-US" sz="1800" dirty="0"/>
          </a:p>
        </p:txBody>
      </p:sp>
      <p:sp>
        <p:nvSpPr>
          <p:cNvPr id="17" name="Shape 14"/>
          <p:cNvSpPr/>
          <p:nvPr/>
        </p:nvSpPr>
        <p:spPr>
          <a:xfrm>
            <a:off x="12668250" y="6418883"/>
            <a:ext cx="95250" cy="95250"/>
          </a:xfrm>
          <a:prstGeom prst="roundRect">
            <a:avLst>
              <a:gd name="adj" fmla="val 30000"/>
            </a:avLst>
          </a:prstGeom>
          <a:solidFill>
            <a:srgbClr val="5EEAD4"/>
          </a:solidFill>
          <a:ln/>
        </p:spPr>
      </p:sp>
      <p:sp>
        <p:nvSpPr>
          <p:cNvPr id="18" name="Text 15"/>
          <p:cNvSpPr/>
          <p:nvPr/>
        </p:nvSpPr>
        <p:spPr>
          <a:xfrm>
            <a:off x="12915900" y="6318870"/>
            <a:ext cx="4296189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Revenue trend &amp; department breakdown</a:t>
            </a:r>
            <a:endParaRPr lang="en-US" sz="1800" dirty="0"/>
          </a:p>
        </p:txBody>
      </p:sp>
      <p:sp>
        <p:nvSpPr>
          <p:cNvPr id="19" name="Shape 16"/>
          <p:cNvSpPr/>
          <p:nvPr/>
        </p:nvSpPr>
        <p:spPr>
          <a:xfrm>
            <a:off x="12668250" y="6885608"/>
            <a:ext cx="95250" cy="95250"/>
          </a:xfrm>
          <a:prstGeom prst="roundRect">
            <a:avLst>
              <a:gd name="adj" fmla="val 30000"/>
            </a:avLst>
          </a:prstGeom>
          <a:solidFill>
            <a:srgbClr val="5EEAD4"/>
          </a:solidFill>
          <a:ln/>
        </p:spPr>
      </p:sp>
      <p:sp>
        <p:nvSpPr>
          <p:cNvPr id="20" name="Text 17"/>
          <p:cNvSpPr/>
          <p:nvPr/>
        </p:nvSpPr>
        <p:spPr>
          <a:xfrm>
            <a:off x="12915900" y="6785595"/>
            <a:ext cx="3078659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One-click Excel &amp; PDF export</a:t>
            </a:r>
            <a:endParaRPr lang="en-US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0A0E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/>
        </p:spPr>
      </p:sp>
      <p:sp>
        <p:nvSpPr>
          <p:cNvPr id="3" name="Shape 1"/>
          <p:cNvSpPr/>
          <p:nvPr/>
        </p:nvSpPr>
        <p:spPr>
          <a:xfrm>
            <a:off x="4381500" y="-2476500"/>
            <a:ext cx="9525000" cy="7239000"/>
          </a:xfrm>
          <a:prstGeom prst="ellipse">
            <a:avLst/>
          </a:prstGeom>
          <a:gradFill rotWithShape="1">
            <a:gsLst>
              <a:gs pos="0">
                <a:srgbClr val="0D9488">
                  <a:alpha val="38000"/>
                </a:srgbClr>
              </a:gs>
              <a:gs pos="64000">
                <a:srgbClr val="0D9488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</p:sp>
      <p:sp>
        <p:nvSpPr>
          <p:cNvPr id="4" name="Shape 2"/>
          <p:cNvSpPr/>
          <p:nvPr/>
        </p:nvSpPr>
        <p:spPr>
          <a:xfrm>
            <a:off x="1047750" y="914400"/>
            <a:ext cx="514350" cy="514350"/>
          </a:xfrm>
          <a:prstGeom prst="roundRect">
            <a:avLst>
              <a:gd name="adj" fmla="val 27778"/>
            </a:avLst>
          </a:prstGeom>
          <a:gradFill rotWithShape="1">
            <a:gsLst>
              <a:gs pos="0">
                <a:srgbClr val="2DD4BF">
                  <a:alpha val="100000"/>
                </a:srgbClr>
              </a:gs>
              <a:gs pos="100000">
                <a:srgbClr val="0D9488">
                  <a:alpha val="100000"/>
                </a:srgbClr>
              </a:gs>
            </a:gsLst>
            <a:lin ang="3000000" scaled="0"/>
          </a:gradFill>
          <a:ln/>
          <a:effectLst>
            <a:outerShdw sx="100000" sy="100000" kx="0" ky="0" algn="bl" rotWithShape="0" blurRad="304800" dist="50800" dir="16200000">
              <a:srgbClr val="2DD4BF">
                <a:alpha val="50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1009650" y="914400"/>
            <a:ext cx="590550" cy="552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♥</a:t>
            </a:r>
            <a:endParaRPr lang="en-US" sz="2100" dirty="0"/>
          </a:p>
        </p:txBody>
      </p:sp>
      <p:sp>
        <p:nvSpPr>
          <p:cNvPr id="6" name="Text 4"/>
          <p:cNvSpPr/>
          <p:nvPr/>
        </p:nvSpPr>
        <p:spPr>
          <a:xfrm>
            <a:off x="1733550" y="1007269"/>
            <a:ext cx="1973945" cy="3667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SmartHospital</a:t>
            </a:r>
            <a:endParaRPr lang="en-US" sz="2250" dirty="0"/>
          </a:p>
        </p:txBody>
      </p:sp>
      <p:sp>
        <p:nvSpPr>
          <p:cNvPr id="7" name="Text 5"/>
          <p:cNvSpPr/>
          <p:nvPr/>
        </p:nvSpPr>
        <p:spPr>
          <a:xfrm>
            <a:off x="1047750" y="4946154"/>
            <a:ext cx="17811750" cy="3000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spc="288" kern="0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NEXT STEP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1047750" y="5398591"/>
            <a:ext cx="16678275" cy="17022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6300" b="1" spc="-189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Let's Transform Your Hospital Together</a:t>
            </a:r>
            <a:endParaRPr lang="en-US" sz="6300" dirty="0"/>
          </a:p>
        </p:txBody>
      </p:sp>
      <p:sp>
        <p:nvSpPr>
          <p:cNvPr id="9" name="Shape 7"/>
          <p:cNvSpPr/>
          <p:nvPr/>
        </p:nvSpPr>
        <p:spPr>
          <a:xfrm>
            <a:off x="1047750" y="7596187"/>
            <a:ext cx="5232350" cy="1833563"/>
          </a:xfrm>
          <a:prstGeom prst="roundRect">
            <a:avLst>
              <a:gd name="adj" fmla="val 9351"/>
            </a:avLst>
          </a:prstGeom>
          <a:solidFill>
            <a:srgbClr val="FFFFFF">
              <a:alpha val="4000"/>
            </a:srgbClr>
          </a:solidFill>
          <a:ln w="9525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400175" y="7948613"/>
            <a:ext cx="4980250" cy="3667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b="1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 Demo</a:t>
            </a:r>
            <a:endParaRPr lang="en-US" sz="2250" dirty="0"/>
          </a:p>
        </p:txBody>
      </p:sp>
      <p:sp>
        <p:nvSpPr>
          <p:cNvPr id="11" name="Text 9"/>
          <p:cNvSpPr/>
          <p:nvPr/>
        </p:nvSpPr>
        <p:spPr>
          <a:xfrm>
            <a:off x="1400175" y="8391525"/>
            <a:ext cx="4663325" cy="723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Walk through any module together, on real data.</a:t>
            </a:r>
            <a:endParaRPr lang="en-US" sz="1800" dirty="0"/>
          </a:p>
        </p:txBody>
      </p:sp>
      <p:sp>
        <p:nvSpPr>
          <p:cNvPr id="12" name="Shape 10"/>
          <p:cNvSpPr/>
          <p:nvPr/>
        </p:nvSpPr>
        <p:spPr>
          <a:xfrm>
            <a:off x="6527750" y="7596187"/>
            <a:ext cx="5232425" cy="1833563"/>
          </a:xfrm>
          <a:prstGeom prst="roundRect">
            <a:avLst>
              <a:gd name="adj" fmla="val 9351"/>
            </a:avLst>
          </a:prstGeom>
          <a:solidFill>
            <a:srgbClr val="14B8A6">
              <a:alpha val="10000"/>
            </a:srgbClr>
          </a:solidFill>
          <a:ln w="9525">
            <a:solidFill>
              <a:srgbClr val="5EEAD4">
                <a:alpha val="26000"/>
              </a:srgbClr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880175" y="7948613"/>
            <a:ext cx="4980332" cy="3667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b="1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Pilot Deployment</a:t>
            </a:r>
            <a:endParaRPr lang="en-US" sz="2250" dirty="0"/>
          </a:p>
        </p:txBody>
      </p:sp>
      <p:sp>
        <p:nvSpPr>
          <p:cNvPr id="14" name="Text 12"/>
          <p:cNvSpPr/>
          <p:nvPr/>
        </p:nvSpPr>
        <p:spPr>
          <a:xfrm>
            <a:off x="6880175" y="8391525"/>
            <a:ext cx="4663402" cy="723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CDD9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Run it on your own network — free, no commitment.</a:t>
            </a:r>
            <a:endParaRPr lang="en-US" sz="1800" dirty="0"/>
          </a:p>
        </p:txBody>
      </p:sp>
      <p:sp>
        <p:nvSpPr>
          <p:cNvPr id="15" name="Shape 13"/>
          <p:cNvSpPr/>
          <p:nvPr/>
        </p:nvSpPr>
        <p:spPr>
          <a:xfrm>
            <a:off x="12007825" y="7596187"/>
            <a:ext cx="5232350" cy="1833563"/>
          </a:xfrm>
          <a:prstGeom prst="roundRect">
            <a:avLst>
              <a:gd name="adj" fmla="val 9351"/>
            </a:avLst>
          </a:prstGeom>
          <a:solidFill>
            <a:srgbClr val="FFFFFF">
              <a:alpha val="4000"/>
            </a:srgbClr>
          </a:solidFill>
          <a:ln w="9525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2360250" y="7948613"/>
            <a:ext cx="4980250" cy="3667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b="1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Custom Proposal</a:t>
            </a:r>
            <a:endParaRPr lang="en-US" sz="2250" dirty="0"/>
          </a:p>
        </p:txBody>
      </p:sp>
      <p:sp>
        <p:nvSpPr>
          <p:cNvPr id="17" name="Text 15"/>
          <p:cNvSpPr/>
          <p:nvPr/>
        </p:nvSpPr>
        <p:spPr>
          <a:xfrm>
            <a:off x="12360250" y="8391525"/>
            <a:ext cx="4663325" cy="723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tailored scope &amp; timeline built for your clinic.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A0E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/>
        </p:spPr>
      </p:sp>
      <p:sp>
        <p:nvSpPr>
          <p:cNvPr id="3" name="Shape 1"/>
          <p:cNvSpPr/>
          <p:nvPr/>
        </p:nvSpPr>
        <p:spPr>
          <a:xfrm>
            <a:off x="-1524000" y="-1714500"/>
            <a:ext cx="5905500" cy="5905500"/>
          </a:xfrm>
          <a:prstGeom prst="ellipse">
            <a:avLst/>
          </a:prstGeom>
          <a:gradFill rotWithShape="1">
            <a:gsLst>
              <a:gs pos="0">
                <a:srgbClr val="0D9488">
                  <a:alpha val="26000"/>
                </a:srgbClr>
              </a:gs>
              <a:gs pos="65000">
                <a:srgbClr val="0D9488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</p:sp>
      <p:sp>
        <p:nvSpPr>
          <p:cNvPr id="4" name="Text 2"/>
          <p:cNvSpPr/>
          <p:nvPr/>
        </p:nvSpPr>
        <p:spPr>
          <a:xfrm>
            <a:off x="1047750" y="857250"/>
            <a:ext cx="17811750" cy="3000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spc="324" kern="0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APPROACH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1047750" y="1271588"/>
            <a:ext cx="17811750" cy="714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4650" b="1" spc="-93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Built Different, From the Ground Up</a:t>
            </a:r>
            <a:endParaRPr lang="en-US" sz="4650" dirty="0"/>
          </a:p>
        </p:txBody>
      </p:sp>
      <p:sp>
        <p:nvSpPr>
          <p:cNvPr id="6" name="Text 4"/>
          <p:cNvSpPr/>
          <p:nvPr/>
        </p:nvSpPr>
        <p:spPr>
          <a:xfrm>
            <a:off x="1047750" y="2119313"/>
            <a:ext cx="17811750" cy="4143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modern rewrite — not a legacy product with a new coat of paint.</a:t>
            </a:r>
            <a:endParaRPr lang="en-US" sz="2250" dirty="0"/>
          </a:p>
        </p:txBody>
      </p:sp>
      <p:sp>
        <p:nvSpPr>
          <p:cNvPr id="7" name="Shape 5"/>
          <p:cNvSpPr/>
          <p:nvPr/>
        </p:nvSpPr>
        <p:spPr>
          <a:xfrm>
            <a:off x="1047750" y="2933700"/>
            <a:ext cx="5245075" cy="3181350"/>
          </a:xfrm>
          <a:prstGeom prst="roundRect">
            <a:avLst>
              <a:gd name="adj" fmla="val 4790"/>
            </a:avLst>
          </a:prstGeom>
          <a:solidFill>
            <a:srgbClr val="14B8A6">
              <a:alpha val="6000"/>
            </a:srgbClr>
          </a:solidFill>
          <a:ln w="9525">
            <a:solidFill>
              <a:srgbClr val="5EEAD4">
                <a:alpha val="18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1362075" y="3319463"/>
            <a:ext cx="114300" cy="114300"/>
          </a:xfrm>
          <a:prstGeom prst="roundRect">
            <a:avLst>
              <a:gd name="adj" fmla="val 25000"/>
            </a:avLst>
          </a:prstGeom>
          <a:solidFill>
            <a:srgbClr val="5EEAD4"/>
          </a:solidFill>
          <a:ln/>
        </p:spPr>
      </p:sp>
      <p:sp>
        <p:nvSpPr>
          <p:cNvPr id="9" name="Text 7"/>
          <p:cNvSpPr/>
          <p:nvPr/>
        </p:nvSpPr>
        <p:spPr>
          <a:xfrm>
            <a:off x="1609725" y="3228975"/>
            <a:ext cx="2169907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Modular Monolith</a:t>
            </a:r>
            <a:endParaRPr lang="en-US" sz="2025" dirty="0"/>
          </a:p>
        </p:txBody>
      </p:sp>
      <p:sp>
        <p:nvSpPr>
          <p:cNvPr id="10" name="Text 8"/>
          <p:cNvSpPr/>
          <p:nvPr/>
        </p:nvSpPr>
        <p:spPr>
          <a:xfrm>
            <a:off x="1362075" y="3657600"/>
            <a:ext cx="4754918" cy="723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clean domain modules, ready for microservices extraction as you scale.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6521425" y="2933700"/>
            <a:ext cx="5245075" cy="3181350"/>
          </a:xfrm>
          <a:prstGeom prst="roundRect">
            <a:avLst>
              <a:gd name="adj" fmla="val 4790"/>
            </a:avLst>
          </a:prstGeom>
          <a:solidFill>
            <a:srgbClr val="14B8A6">
              <a:alpha val="6000"/>
            </a:srgbClr>
          </a:solidFill>
          <a:ln w="9525">
            <a:solidFill>
              <a:srgbClr val="5EEAD4">
                <a:alpha val="18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6835750" y="3319463"/>
            <a:ext cx="114300" cy="114300"/>
          </a:xfrm>
          <a:prstGeom prst="roundRect">
            <a:avLst>
              <a:gd name="adj" fmla="val 25000"/>
            </a:avLst>
          </a:prstGeom>
          <a:solidFill>
            <a:srgbClr val="5EEAD4"/>
          </a:solidFill>
          <a:ln/>
        </p:spPr>
      </p:sp>
      <p:sp>
        <p:nvSpPr>
          <p:cNvPr id="13" name="Text 11"/>
          <p:cNvSpPr/>
          <p:nvPr/>
        </p:nvSpPr>
        <p:spPr>
          <a:xfrm>
            <a:off x="7083400" y="3228975"/>
            <a:ext cx="1666004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Security-First</a:t>
            </a:r>
            <a:endParaRPr lang="en-US" sz="2025" dirty="0"/>
          </a:p>
        </p:txBody>
      </p:sp>
      <p:sp>
        <p:nvSpPr>
          <p:cNvPr id="14" name="Text 12"/>
          <p:cNvSpPr/>
          <p:nvPr/>
        </p:nvSpPr>
        <p:spPr>
          <a:xfrm>
            <a:off x="6835750" y="3657600"/>
            <a:ext cx="4754918" cy="723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JWT + RBAC, schema-per-tenant isolation, Flyway-only migrations.</a:t>
            </a:r>
            <a:endParaRPr lang="en-US" sz="1800" dirty="0"/>
          </a:p>
        </p:txBody>
      </p:sp>
      <p:sp>
        <p:nvSpPr>
          <p:cNvPr id="15" name="Shape 13"/>
          <p:cNvSpPr/>
          <p:nvPr/>
        </p:nvSpPr>
        <p:spPr>
          <a:xfrm>
            <a:off x="11995100" y="2933700"/>
            <a:ext cx="5245150" cy="3181350"/>
          </a:xfrm>
          <a:prstGeom prst="roundRect">
            <a:avLst>
              <a:gd name="adj" fmla="val 4790"/>
            </a:avLst>
          </a:prstGeom>
          <a:solidFill>
            <a:srgbClr val="14B8A6">
              <a:alpha val="6000"/>
            </a:srgbClr>
          </a:solidFill>
          <a:ln w="9525">
            <a:solidFill>
              <a:srgbClr val="5EEAD4">
                <a:alpha val="18000"/>
              </a:srgbClr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12309425" y="3319463"/>
            <a:ext cx="114300" cy="114300"/>
          </a:xfrm>
          <a:prstGeom prst="roundRect">
            <a:avLst>
              <a:gd name="adj" fmla="val 25000"/>
            </a:avLst>
          </a:prstGeom>
          <a:solidFill>
            <a:srgbClr val="5EEAD4"/>
          </a:solidFill>
          <a:ln/>
        </p:spPr>
      </p:sp>
      <p:sp>
        <p:nvSpPr>
          <p:cNvPr id="17" name="Text 15"/>
          <p:cNvSpPr/>
          <p:nvPr/>
        </p:nvSpPr>
        <p:spPr>
          <a:xfrm>
            <a:off x="12557075" y="3228975"/>
            <a:ext cx="2059729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Built-in Analytics</a:t>
            </a:r>
            <a:endParaRPr lang="en-US" sz="2025" dirty="0"/>
          </a:p>
        </p:txBody>
      </p:sp>
      <p:sp>
        <p:nvSpPr>
          <p:cNvPr id="18" name="Text 16"/>
          <p:cNvSpPr/>
          <p:nvPr/>
        </p:nvSpPr>
        <p:spPr>
          <a:xfrm>
            <a:off x="12309425" y="3657600"/>
            <a:ext cx="4754995" cy="723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Executive dashboards, 8 module reports, one-click Excel &amp; PDF export.</a:t>
            </a:r>
            <a:endParaRPr lang="en-US" sz="1800" dirty="0"/>
          </a:p>
        </p:txBody>
      </p:sp>
      <p:sp>
        <p:nvSpPr>
          <p:cNvPr id="19" name="Shape 17"/>
          <p:cNvSpPr/>
          <p:nvPr/>
        </p:nvSpPr>
        <p:spPr>
          <a:xfrm>
            <a:off x="1047750" y="6343650"/>
            <a:ext cx="5245075" cy="3181350"/>
          </a:xfrm>
          <a:prstGeom prst="roundRect">
            <a:avLst>
              <a:gd name="adj" fmla="val 4790"/>
            </a:avLst>
          </a:prstGeom>
          <a:solidFill>
            <a:srgbClr val="14B8A6">
              <a:alpha val="6000"/>
            </a:srgbClr>
          </a:solidFill>
          <a:ln w="9525">
            <a:solidFill>
              <a:srgbClr val="5EEAD4">
                <a:alpha val="1800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1362075" y="6729413"/>
            <a:ext cx="114300" cy="114300"/>
          </a:xfrm>
          <a:prstGeom prst="roundRect">
            <a:avLst>
              <a:gd name="adj" fmla="val 25000"/>
            </a:avLst>
          </a:prstGeom>
          <a:solidFill>
            <a:srgbClr val="5EEAD4"/>
          </a:solidFill>
          <a:ln/>
        </p:spPr>
      </p:sp>
      <p:sp>
        <p:nvSpPr>
          <p:cNvPr id="21" name="Text 19"/>
          <p:cNvSpPr/>
          <p:nvPr/>
        </p:nvSpPr>
        <p:spPr>
          <a:xfrm>
            <a:off x="1609725" y="6638925"/>
            <a:ext cx="1619592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Cloud Native</a:t>
            </a:r>
            <a:endParaRPr lang="en-US" sz="2025" dirty="0"/>
          </a:p>
        </p:txBody>
      </p:sp>
      <p:sp>
        <p:nvSpPr>
          <p:cNvPr id="22" name="Text 20"/>
          <p:cNvSpPr/>
          <p:nvPr/>
        </p:nvSpPr>
        <p:spPr>
          <a:xfrm>
            <a:off x="1362075" y="7067550"/>
            <a:ext cx="4754918" cy="723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Docker-ready, Oracle Cloud ARM free-tier compatible, env-config driven.</a:t>
            </a:r>
            <a:endParaRPr lang="en-US" sz="1800" dirty="0"/>
          </a:p>
        </p:txBody>
      </p:sp>
      <p:sp>
        <p:nvSpPr>
          <p:cNvPr id="23" name="Shape 21"/>
          <p:cNvSpPr/>
          <p:nvPr/>
        </p:nvSpPr>
        <p:spPr>
          <a:xfrm>
            <a:off x="6521425" y="6343650"/>
            <a:ext cx="5245075" cy="3181350"/>
          </a:xfrm>
          <a:prstGeom prst="roundRect">
            <a:avLst>
              <a:gd name="adj" fmla="val 4790"/>
            </a:avLst>
          </a:prstGeom>
          <a:solidFill>
            <a:srgbClr val="14B8A6">
              <a:alpha val="6000"/>
            </a:srgbClr>
          </a:solidFill>
          <a:ln w="9525">
            <a:solidFill>
              <a:srgbClr val="5EEAD4">
                <a:alpha val="18000"/>
              </a:srgbClr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6835750" y="6729413"/>
            <a:ext cx="114300" cy="114300"/>
          </a:xfrm>
          <a:prstGeom prst="roundRect">
            <a:avLst>
              <a:gd name="adj" fmla="val 25000"/>
            </a:avLst>
          </a:prstGeom>
          <a:solidFill>
            <a:srgbClr val="5EEAD4"/>
          </a:solidFill>
          <a:ln/>
        </p:spPr>
      </p:sp>
      <p:sp>
        <p:nvSpPr>
          <p:cNvPr id="25" name="Text 23"/>
          <p:cNvSpPr/>
          <p:nvPr/>
        </p:nvSpPr>
        <p:spPr>
          <a:xfrm>
            <a:off x="7083400" y="6638925"/>
            <a:ext cx="2327151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Fully Owned Code</a:t>
            </a:r>
            <a:endParaRPr lang="en-US" sz="2025" dirty="0"/>
          </a:p>
        </p:txBody>
      </p:sp>
      <p:sp>
        <p:nvSpPr>
          <p:cNvPr id="26" name="Text 24"/>
          <p:cNvSpPr/>
          <p:nvPr/>
        </p:nvSpPr>
        <p:spPr>
          <a:xfrm>
            <a:off x="6835750" y="7067550"/>
            <a:ext cx="4754918" cy="723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 in-house. Any customization, any workflow — no vendor permission needed.</a:t>
            </a:r>
            <a:endParaRPr lang="en-US" sz="1800" dirty="0"/>
          </a:p>
        </p:txBody>
      </p:sp>
      <p:sp>
        <p:nvSpPr>
          <p:cNvPr id="27" name="Shape 25"/>
          <p:cNvSpPr/>
          <p:nvPr/>
        </p:nvSpPr>
        <p:spPr>
          <a:xfrm>
            <a:off x="11995100" y="6343650"/>
            <a:ext cx="5245150" cy="3181350"/>
          </a:xfrm>
          <a:prstGeom prst="roundRect">
            <a:avLst>
              <a:gd name="adj" fmla="val 4790"/>
            </a:avLst>
          </a:prstGeom>
          <a:solidFill>
            <a:srgbClr val="14B8A6">
              <a:alpha val="6000"/>
            </a:srgbClr>
          </a:solidFill>
          <a:ln w="9525">
            <a:solidFill>
              <a:srgbClr val="5EEAD4">
                <a:alpha val="18000"/>
              </a:srgbClr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12309425" y="6729413"/>
            <a:ext cx="114300" cy="114300"/>
          </a:xfrm>
          <a:prstGeom prst="roundRect">
            <a:avLst>
              <a:gd name="adj" fmla="val 25000"/>
            </a:avLst>
          </a:prstGeom>
          <a:solidFill>
            <a:srgbClr val="5EEAD4"/>
          </a:solidFill>
          <a:ln/>
        </p:spPr>
      </p:sp>
      <p:sp>
        <p:nvSpPr>
          <p:cNvPr id="29" name="Text 27"/>
          <p:cNvSpPr/>
          <p:nvPr/>
        </p:nvSpPr>
        <p:spPr>
          <a:xfrm>
            <a:off x="12557075" y="6638925"/>
            <a:ext cx="1823904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Fast to Deploy</a:t>
            </a:r>
            <a:endParaRPr lang="en-US" sz="2025" dirty="0"/>
          </a:p>
        </p:txBody>
      </p:sp>
      <p:sp>
        <p:nvSpPr>
          <p:cNvPr id="30" name="Text 28"/>
          <p:cNvSpPr/>
          <p:nvPr/>
        </p:nvSpPr>
        <p:spPr>
          <a:xfrm>
            <a:off x="12309425" y="7067550"/>
            <a:ext cx="4754995" cy="723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DB setup, Flyway migrations, seed data — running in under an hour.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A0E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/>
        </p:spPr>
      </p:sp>
      <p:sp>
        <p:nvSpPr>
          <p:cNvPr id="3" name="Shape 1"/>
          <p:cNvSpPr/>
          <p:nvPr/>
        </p:nvSpPr>
        <p:spPr>
          <a:xfrm>
            <a:off x="13716000" y="6096000"/>
            <a:ext cx="6096000" cy="6096000"/>
          </a:xfrm>
          <a:prstGeom prst="ellipse">
            <a:avLst/>
          </a:prstGeom>
          <a:gradFill rotWithShape="1">
            <a:gsLst>
              <a:gs pos="0">
                <a:srgbClr val="2D8CC8">
                  <a:alpha val="20000"/>
                </a:srgbClr>
              </a:gs>
              <a:gs pos="66000">
                <a:srgbClr val="2D8CC8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</p:sp>
      <p:sp>
        <p:nvSpPr>
          <p:cNvPr id="4" name="Text 2"/>
          <p:cNvSpPr/>
          <p:nvPr/>
        </p:nvSpPr>
        <p:spPr>
          <a:xfrm>
            <a:off x="1047750" y="857250"/>
            <a:ext cx="17811750" cy="3000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spc="324" kern="0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 THE HOOD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1047750" y="1271588"/>
            <a:ext cx="17811750" cy="714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4650" b="1" spc="-93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Architecture for the Real World</a:t>
            </a:r>
            <a:endParaRPr lang="en-US" sz="4650" dirty="0"/>
          </a:p>
        </p:txBody>
      </p:sp>
      <p:sp>
        <p:nvSpPr>
          <p:cNvPr id="6" name="Shape 4"/>
          <p:cNvSpPr/>
          <p:nvPr/>
        </p:nvSpPr>
        <p:spPr>
          <a:xfrm>
            <a:off x="1047750" y="2405063"/>
            <a:ext cx="16192500" cy="1676400"/>
          </a:xfrm>
          <a:prstGeom prst="roundRect">
            <a:avLst>
              <a:gd name="adj" fmla="val 10227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438275" y="2738438"/>
            <a:ext cx="2747010" cy="6953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React 19 + TypeScript</a:t>
            </a:r>
            <a:endParaRPr lang="en-US" sz="2250" dirty="0"/>
          </a:p>
        </p:txBody>
      </p:sp>
      <p:sp>
        <p:nvSpPr>
          <p:cNvPr id="8" name="Text 6"/>
          <p:cNvSpPr/>
          <p:nvPr/>
        </p:nvSpPr>
        <p:spPr>
          <a:xfrm>
            <a:off x="1438275" y="3452813"/>
            <a:ext cx="293370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Frontend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4410075" y="3064669"/>
            <a:ext cx="7669857" cy="3952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75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Ant Design 5 · TanStack Query · Zustand · React Hook Form + Zod</a:t>
            </a:r>
            <a:endParaRPr lang="en-US" sz="1875" dirty="0"/>
          </a:p>
        </p:txBody>
      </p:sp>
      <p:sp>
        <p:nvSpPr>
          <p:cNvPr id="10" name="Text 8"/>
          <p:cNvSpPr/>
          <p:nvPr/>
        </p:nvSpPr>
        <p:spPr>
          <a:xfrm>
            <a:off x="238125" y="4291013"/>
            <a:ext cx="17811750" cy="3571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950" dirty="0">
                <a:solidFill>
                  <a:srgbClr val="3F50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↓</a:t>
            </a:r>
            <a:endParaRPr lang="en-US" sz="1950" dirty="0"/>
          </a:p>
        </p:txBody>
      </p:sp>
      <p:sp>
        <p:nvSpPr>
          <p:cNvPr id="11" name="Shape 9"/>
          <p:cNvSpPr/>
          <p:nvPr/>
        </p:nvSpPr>
        <p:spPr>
          <a:xfrm>
            <a:off x="1047750" y="4819650"/>
            <a:ext cx="16192500" cy="1347788"/>
          </a:xfrm>
          <a:prstGeom prst="roundRect">
            <a:avLst>
              <a:gd name="adj" fmla="val 12721"/>
            </a:avLst>
          </a:prstGeom>
          <a:solidFill>
            <a:srgbClr val="14B8A6">
              <a:alpha val="8000"/>
            </a:srgbClr>
          </a:solidFill>
          <a:ln w="9525">
            <a:solidFill>
              <a:srgbClr val="5EEAD4">
                <a:alpha val="22000"/>
              </a:srgbClr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438275" y="5153025"/>
            <a:ext cx="2933700" cy="3667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Spring Boot 3.3 API</a:t>
            </a:r>
            <a:endParaRPr lang="en-US" sz="2250" dirty="0"/>
          </a:p>
        </p:txBody>
      </p:sp>
      <p:sp>
        <p:nvSpPr>
          <p:cNvPr id="13" name="Text 11"/>
          <p:cNvSpPr/>
          <p:nvPr/>
        </p:nvSpPr>
        <p:spPr>
          <a:xfrm>
            <a:off x="1438275" y="5538788"/>
            <a:ext cx="293370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Backend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4410075" y="5314950"/>
            <a:ext cx="7955615" cy="3952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75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JWT Auth · Tenant Filter · 15 Domain Modules · Prometheus Metrics</a:t>
            </a:r>
            <a:endParaRPr lang="en-US" sz="1875" dirty="0"/>
          </a:p>
        </p:txBody>
      </p:sp>
      <p:sp>
        <p:nvSpPr>
          <p:cNvPr id="15" name="Text 13"/>
          <p:cNvSpPr/>
          <p:nvPr/>
        </p:nvSpPr>
        <p:spPr>
          <a:xfrm>
            <a:off x="238125" y="6376988"/>
            <a:ext cx="17811750" cy="3571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950" dirty="0">
                <a:solidFill>
                  <a:srgbClr val="3F50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↓</a:t>
            </a:r>
            <a:endParaRPr lang="en-US" sz="1950" dirty="0"/>
          </a:p>
        </p:txBody>
      </p:sp>
      <p:sp>
        <p:nvSpPr>
          <p:cNvPr id="16" name="Shape 14"/>
          <p:cNvSpPr/>
          <p:nvPr/>
        </p:nvSpPr>
        <p:spPr>
          <a:xfrm>
            <a:off x="1047750" y="6905625"/>
            <a:ext cx="16192500" cy="1347788"/>
          </a:xfrm>
          <a:prstGeom prst="roundRect">
            <a:avLst>
              <a:gd name="adj" fmla="val 12721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1438275" y="7239000"/>
            <a:ext cx="2933700" cy="3667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PostgreSQL 16</a:t>
            </a:r>
            <a:endParaRPr lang="en-US" sz="2250" dirty="0"/>
          </a:p>
        </p:txBody>
      </p:sp>
      <p:sp>
        <p:nvSpPr>
          <p:cNvPr id="18" name="Text 16"/>
          <p:cNvSpPr/>
          <p:nvPr/>
        </p:nvSpPr>
        <p:spPr>
          <a:xfrm>
            <a:off x="1438275" y="7624762"/>
            <a:ext cx="293370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Database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4410075" y="7400925"/>
            <a:ext cx="6747837" cy="3952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75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Schema-per-Tenant · Flyway Migrations · Full-Text Search</a:t>
            </a:r>
            <a:endParaRPr lang="en-US" sz="1875" dirty="0"/>
          </a:p>
        </p:txBody>
      </p:sp>
      <p:sp>
        <p:nvSpPr>
          <p:cNvPr id="20" name="Shape 18"/>
          <p:cNvSpPr/>
          <p:nvPr/>
        </p:nvSpPr>
        <p:spPr>
          <a:xfrm>
            <a:off x="1047750" y="8982075"/>
            <a:ext cx="1792263" cy="542925"/>
          </a:xfrm>
          <a:prstGeom prst="roundRect">
            <a:avLst>
              <a:gd name="adj" fmla="val 50000"/>
            </a:avLst>
          </a:prstGeom>
          <a:solidFill>
            <a:srgbClr val="FFFFFF">
              <a:alpha val="5000"/>
            </a:srgbClr>
          </a:solidFill>
          <a:ln w="9525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1304925" y="9105900"/>
            <a:ext cx="1354113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CDD9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JWT + RBAC</a:t>
            </a:r>
            <a:endParaRPr lang="en-US" sz="1800" dirty="0"/>
          </a:p>
        </p:txBody>
      </p:sp>
      <p:sp>
        <p:nvSpPr>
          <p:cNvPr id="22" name="Shape 20"/>
          <p:cNvSpPr/>
          <p:nvPr/>
        </p:nvSpPr>
        <p:spPr>
          <a:xfrm>
            <a:off x="3011463" y="8982075"/>
            <a:ext cx="2820293" cy="542925"/>
          </a:xfrm>
          <a:prstGeom prst="roundRect">
            <a:avLst>
              <a:gd name="adj" fmla="val 50000"/>
            </a:avLst>
          </a:prstGeom>
          <a:solidFill>
            <a:srgbClr val="FFFFFF">
              <a:alpha val="5000"/>
            </a:srgbClr>
          </a:solidFill>
          <a:ln w="9525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268638" y="9105900"/>
            <a:ext cx="2390552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CDD9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Bucket4j Rate Limiting</a:t>
            </a:r>
            <a:endParaRPr lang="en-US" sz="1800" dirty="0"/>
          </a:p>
        </p:txBody>
      </p:sp>
      <p:sp>
        <p:nvSpPr>
          <p:cNvPr id="24" name="Shape 22"/>
          <p:cNvSpPr/>
          <p:nvPr/>
        </p:nvSpPr>
        <p:spPr>
          <a:xfrm>
            <a:off x="6003206" y="8982075"/>
            <a:ext cx="3190577" cy="542925"/>
          </a:xfrm>
          <a:prstGeom prst="roundRect">
            <a:avLst>
              <a:gd name="adj" fmla="val 50000"/>
            </a:avLst>
          </a:prstGeom>
          <a:solidFill>
            <a:srgbClr val="FFFFFF">
              <a:alpha val="5000"/>
            </a:srgbClr>
          </a:solidFill>
          <a:ln w="9525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6260381" y="9105900"/>
            <a:ext cx="2771945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CDD9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Micrometer + Prometheus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A0E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/>
        </p:spPr>
      </p:sp>
      <p:sp>
        <p:nvSpPr>
          <p:cNvPr id="3" name="Shape 1"/>
          <p:cNvSpPr/>
          <p:nvPr/>
        </p:nvSpPr>
        <p:spPr>
          <a:xfrm>
            <a:off x="-1524000" y="6096000"/>
            <a:ext cx="6096000" cy="6096000"/>
          </a:xfrm>
          <a:prstGeom prst="ellipse">
            <a:avLst/>
          </a:prstGeom>
          <a:gradFill rotWithShape="1">
            <a:gsLst>
              <a:gs pos="0">
                <a:srgbClr val="0D9488">
                  <a:alpha val="26000"/>
                </a:srgbClr>
              </a:gs>
              <a:gs pos="65000">
                <a:srgbClr val="0D9488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</p:sp>
      <p:sp>
        <p:nvSpPr>
          <p:cNvPr id="4" name="Text 2"/>
          <p:cNvSpPr/>
          <p:nvPr/>
        </p:nvSpPr>
        <p:spPr>
          <a:xfrm>
            <a:off x="1047750" y="857250"/>
            <a:ext cx="17811750" cy="3000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spc="324" kern="0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PLATFORM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1047750" y="1271588"/>
            <a:ext cx="17811750" cy="714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4650" b="1" spc="-93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Fifteen Modules, One Platform</a:t>
            </a:r>
            <a:endParaRPr lang="en-US" sz="4650" dirty="0"/>
          </a:p>
        </p:txBody>
      </p:sp>
      <p:sp>
        <p:nvSpPr>
          <p:cNvPr id="6" name="Text 4"/>
          <p:cNvSpPr/>
          <p:nvPr/>
        </p:nvSpPr>
        <p:spPr>
          <a:xfrm>
            <a:off x="1047750" y="2119313"/>
            <a:ext cx="17811750" cy="4143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Clinical · Administrative · Analytics — seamlessly connected.</a:t>
            </a:r>
            <a:endParaRPr lang="en-US" sz="2250" dirty="0"/>
          </a:p>
        </p:txBody>
      </p:sp>
      <p:sp>
        <p:nvSpPr>
          <p:cNvPr id="7" name="Shape 5"/>
          <p:cNvSpPr/>
          <p:nvPr/>
        </p:nvSpPr>
        <p:spPr>
          <a:xfrm>
            <a:off x="1047750" y="2933700"/>
            <a:ext cx="6694661" cy="6591300"/>
          </a:xfrm>
          <a:prstGeom prst="roundRect">
            <a:avLst>
              <a:gd name="adj" fmla="val 2601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362075" y="3248025"/>
            <a:ext cx="6672612" cy="3000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spc="72" kern="0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CLINICAL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1362075" y="3719512"/>
            <a:ext cx="2966293" cy="561975"/>
          </a:xfrm>
          <a:prstGeom prst="roundRect">
            <a:avLst>
              <a:gd name="adj" fmla="val 16949"/>
            </a:avLst>
          </a:prstGeom>
          <a:solidFill>
            <a:srgbClr val="FFFFFF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1533525" y="3852862"/>
            <a:ext cx="2712382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Patient Mgmt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4461718" y="3719512"/>
            <a:ext cx="2966368" cy="561975"/>
          </a:xfrm>
          <a:prstGeom prst="roundRect">
            <a:avLst>
              <a:gd name="adj" fmla="val 16949"/>
            </a:avLst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4633168" y="3852862"/>
            <a:ext cx="2712459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Doctor &amp; Schedule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1362075" y="4414838"/>
            <a:ext cx="2966293" cy="561975"/>
          </a:xfrm>
          <a:prstGeom prst="roundRect">
            <a:avLst>
              <a:gd name="adj" fmla="val 16949"/>
            </a:avLst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1533525" y="4548188"/>
            <a:ext cx="2712382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Front Office / OPD</a:t>
            </a:r>
            <a:endParaRPr lang="en-US" sz="1800" dirty="0"/>
          </a:p>
        </p:txBody>
      </p:sp>
      <p:sp>
        <p:nvSpPr>
          <p:cNvPr id="15" name="Shape 13"/>
          <p:cNvSpPr/>
          <p:nvPr/>
        </p:nvSpPr>
        <p:spPr>
          <a:xfrm>
            <a:off x="4461718" y="4414838"/>
            <a:ext cx="2966368" cy="561975"/>
          </a:xfrm>
          <a:prstGeom prst="roundRect">
            <a:avLst>
              <a:gd name="adj" fmla="val 16949"/>
            </a:avLst>
          </a:prstGeom>
          <a:solidFill>
            <a:srgbClr val="FFFFFF">
              <a:alpha val="4000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4633168" y="4548188"/>
            <a:ext cx="2712459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IPD / Wards</a:t>
            </a:r>
            <a:endParaRPr lang="en-US" sz="1800" dirty="0"/>
          </a:p>
        </p:txBody>
      </p:sp>
      <p:sp>
        <p:nvSpPr>
          <p:cNvPr id="17" name="Shape 15"/>
          <p:cNvSpPr/>
          <p:nvPr/>
        </p:nvSpPr>
        <p:spPr>
          <a:xfrm>
            <a:off x="1362075" y="5110163"/>
            <a:ext cx="2966293" cy="561975"/>
          </a:xfrm>
          <a:prstGeom prst="roundRect">
            <a:avLst>
              <a:gd name="adj" fmla="val 16949"/>
            </a:avLst>
          </a:prstGeom>
          <a:solidFill>
            <a:srgbClr val="FFFFFF">
              <a:alpha val="4000"/>
            </a:srgbClr>
          </a:solidFill>
          <a:ln/>
        </p:spPr>
      </p:sp>
      <p:sp>
        <p:nvSpPr>
          <p:cNvPr id="18" name="Text 16"/>
          <p:cNvSpPr/>
          <p:nvPr/>
        </p:nvSpPr>
        <p:spPr>
          <a:xfrm>
            <a:off x="1533525" y="5243513"/>
            <a:ext cx="2712382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Pharmacy</a:t>
            </a:r>
            <a:endParaRPr lang="en-US" sz="1800" dirty="0"/>
          </a:p>
        </p:txBody>
      </p:sp>
      <p:sp>
        <p:nvSpPr>
          <p:cNvPr id="19" name="Shape 17"/>
          <p:cNvSpPr/>
          <p:nvPr/>
        </p:nvSpPr>
        <p:spPr>
          <a:xfrm>
            <a:off x="4461718" y="5110163"/>
            <a:ext cx="2966368" cy="561975"/>
          </a:xfrm>
          <a:prstGeom prst="roundRect">
            <a:avLst>
              <a:gd name="adj" fmla="val 16949"/>
            </a:avLst>
          </a:prstGeom>
          <a:solidFill>
            <a:srgbClr val="FFFFFF">
              <a:alpha val="4000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4633168" y="5243513"/>
            <a:ext cx="2712459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Pathology / Lab</a:t>
            </a:r>
            <a:endParaRPr lang="en-US" sz="1800" dirty="0"/>
          </a:p>
        </p:txBody>
      </p:sp>
      <p:sp>
        <p:nvSpPr>
          <p:cNvPr id="21" name="Shape 19"/>
          <p:cNvSpPr/>
          <p:nvPr/>
        </p:nvSpPr>
        <p:spPr>
          <a:xfrm>
            <a:off x="1362075" y="5805488"/>
            <a:ext cx="2966293" cy="561975"/>
          </a:xfrm>
          <a:prstGeom prst="roundRect">
            <a:avLst>
              <a:gd name="adj" fmla="val 16949"/>
            </a:avLst>
          </a:prstGeom>
          <a:solidFill>
            <a:srgbClr val="FFFFFF">
              <a:alpha val="4000"/>
            </a:srgbClr>
          </a:solidFill>
          <a:ln/>
        </p:spPr>
      </p:sp>
      <p:sp>
        <p:nvSpPr>
          <p:cNvPr id="22" name="Text 20"/>
          <p:cNvSpPr/>
          <p:nvPr/>
        </p:nvSpPr>
        <p:spPr>
          <a:xfrm>
            <a:off x="1533525" y="5938837"/>
            <a:ext cx="2712382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Radiology</a:t>
            </a:r>
            <a:endParaRPr lang="en-US" sz="1800" dirty="0"/>
          </a:p>
        </p:txBody>
      </p:sp>
      <p:sp>
        <p:nvSpPr>
          <p:cNvPr id="23" name="Shape 21"/>
          <p:cNvSpPr/>
          <p:nvPr/>
        </p:nvSpPr>
        <p:spPr>
          <a:xfrm>
            <a:off x="4461718" y="5805488"/>
            <a:ext cx="2966368" cy="561975"/>
          </a:xfrm>
          <a:prstGeom prst="roundRect">
            <a:avLst>
              <a:gd name="adj" fmla="val 16949"/>
            </a:avLst>
          </a:prstGeom>
          <a:solidFill>
            <a:srgbClr val="FFFFFF">
              <a:alpha val="4000"/>
            </a:srgbClr>
          </a:solidFill>
          <a:ln/>
        </p:spPr>
      </p:sp>
      <p:sp>
        <p:nvSpPr>
          <p:cNvPr id="24" name="Text 22"/>
          <p:cNvSpPr/>
          <p:nvPr/>
        </p:nvSpPr>
        <p:spPr>
          <a:xfrm>
            <a:off x="4633168" y="5938837"/>
            <a:ext cx="2712459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Blood Bank</a:t>
            </a:r>
            <a:endParaRPr lang="en-US" sz="1800" dirty="0"/>
          </a:p>
        </p:txBody>
      </p:sp>
      <p:sp>
        <p:nvSpPr>
          <p:cNvPr id="25" name="Shape 23"/>
          <p:cNvSpPr/>
          <p:nvPr/>
        </p:nvSpPr>
        <p:spPr>
          <a:xfrm>
            <a:off x="1362075" y="6500813"/>
            <a:ext cx="2966293" cy="561975"/>
          </a:xfrm>
          <a:prstGeom prst="roundRect">
            <a:avLst>
              <a:gd name="adj" fmla="val 16949"/>
            </a:avLst>
          </a:prstGeom>
          <a:solidFill>
            <a:srgbClr val="FFFFFF">
              <a:alpha val="4000"/>
            </a:srgbClr>
          </a:solidFill>
          <a:ln/>
        </p:spPr>
      </p:sp>
      <p:sp>
        <p:nvSpPr>
          <p:cNvPr id="26" name="Text 24"/>
          <p:cNvSpPr/>
          <p:nvPr/>
        </p:nvSpPr>
        <p:spPr>
          <a:xfrm>
            <a:off x="1533525" y="6634163"/>
            <a:ext cx="2712382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Operation Theatre</a:t>
            </a:r>
            <a:endParaRPr lang="en-US" sz="1800" dirty="0"/>
          </a:p>
        </p:txBody>
      </p:sp>
      <p:sp>
        <p:nvSpPr>
          <p:cNvPr id="27" name="Shape 25"/>
          <p:cNvSpPr/>
          <p:nvPr/>
        </p:nvSpPr>
        <p:spPr>
          <a:xfrm>
            <a:off x="8028161" y="2933700"/>
            <a:ext cx="4463132" cy="6591300"/>
          </a:xfrm>
          <a:prstGeom prst="roundRect">
            <a:avLst>
              <a:gd name="adj" fmla="val 3841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8342486" y="3248025"/>
            <a:ext cx="4217930" cy="3000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spc="72" kern="0" dirty="0">
                <a:solidFill>
                  <a:srgbClr val="7DD3F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ADMINISTRATIVE</a:t>
            </a:r>
            <a:endParaRPr lang="en-US" sz="1800" dirty="0"/>
          </a:p>
        </p:txBody>
      </p:sp>
      <p:sp>
        <p:nvSpPr>
          <p:cNvPr id="29" name="Shape 27"/>
          <p:cNvSpPr/>
          <p:nvPr/>
        </p:nvSpPr>
        <p:spPr>
          <a:xfrm>
            <a:off x="8342486" y="3719512"/>
            <a:ext cx="3834482" cy="561975"/>
          </a:xfrm>
          <a:prstGeom prst="roundRect">
            <a:avLst>
              <a:gd name="adj" fmla="val 16949"/>
            </a:avLst>
          </a:prstGeom>
          <a:solidFill>
            <a:srgbClr val="FFFFFF">
              <a:alpha val="4000"/>
            </a:srgbClr>
          </a:solidFill>
          <a:ln/>
        </p:spPr>
      </p:sp>
      <p:sp>
        <p:nvSpPr>
          <p:cNvPr id="30" name="Text 28"/>
          <p:cNvSpPr/>
          <p:nvPr/>
        </p:nvSpPr>
        <p:spPr>
          <a:xfrm>
            <a:off x="8513936" y="3852862"/>
            <a:ext cx="3606617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Finance</a:t>
            </a:r>
            <a:endParaRPr lang="en-US" sz="1800" dirty="0"/>
          </a:p>
        </p:txBody>
      </p:sp>
      <p:sp>
        <p:nvSpPr>
          <p:cNvPr id="31" name="Shape 29"/>
          <p:cNvSpPr/>
          <p:nvPr/>
        </p:nvSpPr>
        <p:spPr>
          <a:xfrm>
            <a:off x="8342486" y="4414838"/>
            <a:ext cx="3834482" cy="561975"/>
          </a:xfrm>
          <a:prstGeom prst="roundRect">
            <a:avLst>
              <a:gd name="adj" fmla="val 16949"/>
            </a:avLst>
          </a:prstGeom>
          <a:solidFill>
            <a:srgbClr val="FFFFFF">
              <a:alpha val="4000"/>
            </a:srgbClr>
          </a:solidFill>
          <a:ln/>
        </p:spPr>
      </p:sp>
      <p:sp>
        <p:nvSpPr>
          <p:cNvPr id="32" name="Text 30"/>
          <p:cNvSpPr/>
          <p:nvPr/>
        </p:nvSpPr>
        <p:spPr>
          <a:xfrm>
            <a:off x="8513936" y="4548188"/>
            <a:ext cx="3606617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Inventory</a:t>
            </a:r>
            <a:endParaRPr lang="en-US" sz="1800" dirty="0"/>
          </a:p>
        </p:txBody>
      </p:sp>
      <p:sp>
        <p:nvSpPr>
          <p:cNvPr id="33" name="Shape 31"/>
          <p:cNvSpPr/>
          <p:nvPr/>
        </p:nvSpPr>
        <p:spPr>
          <a:xfrm>
            <a:off x="8342486" y="5110163"/>
            <a:ext cx="3834482" cy="561975"/>
          </a:xfrm>
          <a:prstGeom prst="roundRect">
            <a:avLst>
              <a:gd name="adj" fmla="val 16949"/>
            </a:avLst>
          </a:prstGeom>
          <a:solidFill>
            <a:srgbClr val="FFFFFF">
              <a:alpha val="4000"/>
            </a:srgbClr>
          </a:solidFill>
          <a:ln/>
        </p:spPr>
      </p:sp>
      <p:sp>
        <p:nvSpPr>
          <p:cNvPr id="34" name="Text 32"/>
          <p:cNvSpPr/>
          <p:nvPr/>
        </p:nvSpPr>
        <p:spPr>
          <a:xfrm>
            <a:off x="8513936" y="5243513"/>
            <a:ext cx="3606617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HR &amp; Payroll</a:t>
            </a:r>
            <a:endParaRPr lang="en-US" sz="1800" dirty="0"/>
          </a:p>
        </p:txBody>
      </p:sp>
      <p:sp>
        <p:nvSpPr>
          <p:cNvPr id="35" name="Shape 33"/>
          <p:cNvSpPr/>
          <p:nvPr/>
        </p:nvSpPr>
        <p:spPr>
          <a:xfrm>
            <a:off x="8342486" y="5805488"/>
            <a:ext cx="3834482" cy="561975"/>
          </a:xfrm>
          <a:prstGeom prst="roundRect">
            <a:avLst>
              <a:gd name="adj" fmla="val 16949"/>
            </a:avLst>
          </a:prstGeom>
          <a:solidFill>
            <a:srgbClr val="FFFFFF">
              <a:alpha val="4000"/>
            </a:srgbClr>
          </a:solidFill>
          <a:ln/>
        </p:spPr>
      </p:sp>
      <p:sp>
        <p:nvSpPr>
          <p:cNvPr id="36" name="Text 34"/>
          <p:cNvSpPr/>
          <p:nvPr/>
        </p:nvSpPr>
        <p:spPr>
          <a:xfrm>
            <a:off x="8513936" y="5938837"/>
            <a:ext cx="3606617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Setup &amp; Tenants</a:t>
            </a:r>
            <a:endParaRPr lang="en-US" sz="1800" dirty="0"/>
          </a:p>
        </p:txBody>
      </p:sp>
      <p:sp>
        <p:nvSpPr>
          <p:cNvPr id="37" name="Shape 35"/>
          <p:cNvSpPr/>
          <p:nvPr/>
        </p:nvSpPr>
        <p:spPr>
          <a:xfrm>
            <a:off x="12777043" y="2933700"/>
            <a:ext cx="4463207" cy="6591300"/>
          </a:xfrm>
          <a:prstGeom prst="roundRect">
            <a:avLst>
              <a:gd name="adj" fmla="val 3841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13091368" y="3248025"/>
            <a:ext cx="4218012" cy="3000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spc="72" kern="0" dirty="0">
                <a:solidFill>
                  <a:srgbClr val="FCD3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ANALYTICS</a:t>
            </a:r>
            <a:endParaRPr lang="en-US" sz="1800" dirty="0"/>
          </a:p>
        </p:txBody>
      </p:sp>
      <p:sp>
        <p:nvSpPr>
          <p:cNvPr id="39" name="Shape 37"/>
          <p:cNvSpPr/>
          <p:nvPr/>
        </p:nvSpPr>
        <p:spPr>
          <a:xfrm>
            <a:off x="13091368" y="3719512"/>
            <a:ext cx="3834557" cy="561975"/>
          </a:xfrm>
          <a:prstGeom prst="roundRect">
            <a:avLst>
              <a:gd name="adj" fmla="val 16949"/>
            </a:avLst>
          </a:prstGeom>
          <a:solidFill>
            <a:srgbClr val="FFFFFF">
              <a:alpha val="4000"/>
            </a:srgbClr>
          </a:solidFill>
          <a:ln/>
        </p:spPr>
      </p:sp>
      <p:sp>
        <p:nvSpPr>
          <p:cNvPr id="40" name="Text 38"/>
          <p:cNvSpPr/>
          <p:nvPr/>
        </p:nvSpPr>
        <p:spPr>
          <a:xfrm>
            <a:off x="13262818" y="3852862"/>
            <a:ext cx="3606693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Analytics &amp; KPI</a:t>
            </a:r>
            <a:endParaRPr lang="en-US" sz="1800" dirty="0"/>
          </a:p>
        </p:txBody>
      </p:sp>
      <p:sp>
        <p:nvSpPr>
          <p:cNvPr id="41" name="Shape 39"/>
          <p:cNvSpPr/>
          <p:nvPr/>
        </p:nvSpPr>
        <p:spPr>
          <a:xfrm>
            <a:off x="13091368" y="4414838"/>
            <a:ext cx="3834557" cy="561975"/>
          </a:xfrm>
          <a:prstGeom prst="roundRect">
            <a:avLst>
              <a:gd name="adj" fmla="val 16949"/>
            </a:avLst>
          </a:prstGeom>
          <a:solidFill>
            <a:srgbClr val="FFFFFF">
              <a:alpha val="4000"/>
            </a:srgbClr>
          </a:solidFill>
          <a:ln/>
        </p:spPr>
      </p:sp>
      <p:sp>
        <p:nvSpPr>
          <p:cNvPr id="42" name="Text 40"/>
          <p:cNvSpPr/>
          <p:nvPr/>
        </p:nvSpPr>
        <p:spPr>
          <a:xfrm>
            <a:off x="13262818" y="4548188"/>
            <a:ext cx="3606693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DBE6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/ PDF Export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A0E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/>
        </p:spPr>
      </p:sp>
      <p:sp>
        <p:nvSpPr>
          <p:cNvPr id="3" name="Shape 1"/>
          <p:cNvSpPr/>
          <p:nvPr/>
        </p:nvSpPr>
        <p:spPr>
          <a:xfrm>
            <a:off x="14097000" y="-1714500"/>
            <a:ext cx="5715000" cy="5715000"/>
          </a:xfrm>
          <a:prstGeom prst="ellipse">
            <a:avLst/>
          </a:prstGeom>
          <a:gradFill rotWithShape="1">
            <a:gsLst>
              <a:gs pos="0">
                <a:srgbClr val="0D9488">
                  <a:alpha val="24000"/>
                </a:srgbClr>
              </a:gs>
              <a:gs pos="65000">
                <a:srgbClr val="0D9488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</p:sp>
      <p:sp>
        <p:nvSpPr>
          <p:cNvPr id="4" name="Text 2"/>
          <p:cNvSpPr/>
          <p:nvPr/>
        </p:nvSpPr>
        <p:spPr>
          <a:xfrm>
            <a:off x="1047750" y="857250"/>
            <a:ext cx="17811750" cy="3000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spc="324" kern="0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MODULE 01 · FRONT OF HOUSE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1047750" y="1271588"/>
            <a:ext cx="17811750" cy="714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4650" b="1" spc="-93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Patient Management &amp; OPD</a:t>
            </a:r>
            <a:endParaRPr lang="en-US" sz="4650" dirty="0"/>
          </a:p>
        </p:txBody>
      </p:sp>
      <p:sp>
        <p:nvSpPr>
          <p:cNvPr id="6" name="Shape 4"/>
          <p:cNvSpPr/>
          <p:nvPr/>
        </p:nvSpPr>
        <p:spPr>
          <a:xfrm>
            <a:off x="1047750" y="2424113"/>
            <a:ext cx="7972425" cy="3426619"/>
          </a:xfrm>
          <a:prstGeom prst="roundRect">
            <a:avLst>
              <a:gd name="adj" fmla="val 4448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419225" y="2776538"/>
            <a:ext cx="7952423" cy="3667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Registration</a:t>
            </a:r>
            <a:endParaRPr lang="en-US" sz="2250" dirty="0"/>
          </a:p>
        </p:txBody>
      </p:sp>
      <p:sp>
        <p:nvSpPr>
          <p:cNvPr id="8" name="Text 6"/>
          <p:cNvSpPr/>
          <p:nvPr/>
        </p:nvSpPr>
        <p:spPr>
          <a:xfrm>
            <a:off x="1419225" y="3238500"/>
            <a:ext cx="7446359" cy="723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Demographics, unique ID, photo, blood group, emergency contacts — captured once, reused everywhere.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9267825" y="2424113"/>
            <a:ext cx="7972425" cy="3426619"/>
          </a:xfrm>
          <a:prstGeom prst="roundRect">
            <a:avLst>
              <a:gd name="adj" fmla="val 4448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39300" y="2776538"/>
            <a:ext cx="7952423" cy="3667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Full-Text Search</a:t>
            </a:r>
            <a:endParaRPr lang="en-US" sz="2250" dirty="0"/>
          </a:p>
        </p:txBody>
      </p:sp>
      <p:sp>
        <p:nvSpPr>
          <p:cNvPr id="11" name="Text 9"/>
          <p:cNvSpPr/>
          <p:nvPr/>
        </p:nvSpPr>
        <p:spPr>
          <a:xfrm>
            <a:off x="9639300" y="3238500"/>
            <a:ext cx="7446359" cy="723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Instant lookup by name, phone, or ID using native PostgreSQL FTS — no extra search engine.</a:t>
            </a:r>
            <a:endParaRPr lang="en-US" sz="1800" dirty="0"/>
          </a:p>
        </p:txBody>
      </p:sp>
      <p:sp>
        <p:nvSpPr>
          <p:cNvPr id="12" name="Shape 10"/>
          <p:cNvSpPr/>
          <p:nvPr/>
        </p:nvSpPr>
        <p:spPr>
          <a:xfrm>
            <a:off x="1047750" y="6098381"/>
            <a:ext cx="7972425" cy="3426619"/>
          </a:xfrm>
          <a:prstGeom prst="roundRect">
            <a:avLst>
              <a:gd name="adj" fmla="val 4448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419225" y="6450806"/>
            <a:ext cx="7952423" cy="3667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Token Queue</a:t>
            </a:r>
            <a:endParaRPr lang="en-US" sz="2250" dirty="0"/>
          </a:p>
        </p:txBody>
      </p:sp>
      <p:sp>
        <p:nvSpPr>
          <p:cNvPr id="14" name="Text 12"/>
          <p:cNvSpPr/>
          <p:nvPr/>
        </p:nvSpPr>
        <p:spPr>
          <a:xfrm>
            <a:off x="1419225" y="6912769"/>
            <a:ext cx="7446359" cy="723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Front office manages OPD queues with tokens; the doctor sees a live queue. No paper register.</a:t>
            </a:r>
            <a:endParaRPr lang="en-US" sz="1800" dirty="0"/>
          </a:p>
        </p:txBody>
      </p:sp>
      <p:sp>
        <p:nvSpPr>
          <p:cNvPr id="15" name="Shape 13"/>
          <p:cNvSpPr/>
          <p:nvPr/>
        </p:nvSpPr>
        <p:spPr>
          <a:xfrm>
            <a:off x="9267825" y="6098381"/>
            <a:ext cx="7972425" cy="3426619"/>
          </a:xfrm>
          <a:prstGeom prst="roundRect">
            <a:avLst>
              <a:gd name="adj" fmla="val 4448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9639300" y="6450806"/>
            <a:ext cx="7952423" cy="3667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Visit Records</a:t>
            </a:r>
            <a:endParaRPr lang="en-US" sz="2250" dirty="0"/>
          </a:p>
        </p:txBody>
      </p:sp>
      <p:sp>
        <p:nvSpPr>
          <p:cNvPr id="17" name="Text 15"/>
          <p:cNvSpPr/>
          <p:nvPr/>
        </p:nvSpPr>
        <p:spPr>
          <a:xfrm>
            <a:off x="9639300" y="6912769"/>
            <a:ext cx="7446359" cy="723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Doctors log diagnoses, prescriptions, and charges — full visit history maintained per patient.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A0E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/>
        </p:spPr>
      </p:sp>
      <p:sp>
        <p:nvSpPr>
          <p:cNvPr id="3" name="Shape 1"/>
          <p:cNvSpPr/>
          <p:nvPr/>
        </p:nvSpPr>
        <p:spPr>
          <a:xfrm>
            <a:off x="-1524000" y="-1714500"/>
            <a:ext cx="5715000" cy="5715000"/>
          </a:xfrm>
          <a:prstGeom prst="ellipse">
            <a:avLst/>
          </a:prstGeom>
          <a:gradFill rotWithShape="1">
            <a:gsLst>
              <a:gs pos="0">
                <a:srgbClr val="2D8CC8">
                  <a:alpha val="18000"/>
                </a:srgbClr>
              </a:gs>
              <a:gs pos="65000">
                <a:srgbClr val="2D8CC8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</p:sp>
      <p:sp>
        <p:nvSpPr>
          <p:cNvPr id="4" name="Text 2"/>
          <p:cNvSpPr/>
          <p:nvPr/>
        </p:nvSpPr>
        <p:spPr>
          <a:xfrm>
            <a:off x="1047750" y="857250"/>
            <a:ext cx="17811750" cy="3000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spc="324" kern="0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MODULE 02 · INPATIENT &amp; SUPPLY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1047750" y="1271588"/>
            <a:ext cx="17811750" cy="714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4650" b="1" spc="-93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Pharmacy &amp; Inpatient Care</a:t>
            </a:r>
            <a:endParaRPr lang="en-US" sz="4650" dirty="0"/>
          </a:p>
        </p:txBody>
      </p:sp>
      <p:sp>
        <p:nvSpPr>
          <p:cNvPr id="6" name="Shape 4"/>
          <p:cNvSpPr/>
          <p:nvPr/>
        </p:nvSpPr>
        <p:spPr>
          <a:xfrm>
            <a:off x="1047750" y="2405063"/>
            <a:ext cx="7953375" cy="7119938"/>
          </a:xfrm>
          <a:prstGeom prst="roundRect">
            <a:avLst>
              <a:gd name="adj" fmla="val 2408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1438275" y="2886075"/>
            <a:ext cx="133350" cy="133350"/>
          </a:xfrm>
          <a:prstGeom prst="roundRect">
            <a:avLst>
              <a:gd name="adj" fmla="val 28571"/>
            </a:avLst>
          </a:prstGeom>
          <a:solidFill>
            <a:srgbClr val="5EEAD4"/>
          </a:solidFill>
          <a:ln/>
        </p:spPr>
      </p:sp>
      <p:sp>
        <p:nvSpPr>
          <p:cNvPr id="8" name="Text 6"/>
          <p:cNvSpPr/>
          <p:nvPr/>
        </p:nvSpPr>
        <p:spPr>
          <a:xfrm>
            <a:off x="1704975" y="2776538"/>
            <a:ext cx="1509251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Pharmacy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1438275" y="3376613"/>
            <a:ext cx="7889558" cy="3695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Medicine catalogue with categories &amp; reorder alerts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1438275" y="3898553"/>
            <a:ext cx="7889558" cy="3695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Batch-level stock tracking with expiry management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1438275" y="4420493"/>
            <a:ext cx="7889558" cy="3695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Dispensing bills linked to the patient's OPD visit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1438275" y="4942433"/>
            <a:ext cx="7889558" cy="3695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Analytics: top sellers, revenue trend, stock movement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9286875" y="2405063"/>
            <a:ext cx="7953375" cy="7119938"/>
          </a:xfrm>
          <a:prstGeom prst="roundRect">
            <a:avLst>
              <a:gd name="adj" fmla="val 2408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9677400" y="2886075"/>
            <a:ext cx="133350" cy="133350"/>
          </a:xfrm>
          <a:prstGeom prst="roundRect">
            <a:avLst>
              <a:gd name="adj" fmla="val 28571"/>
            </a:avLst>
          </a:prstGeom>
          <a:solidFill>
            <a:srgbClr val="7DD3FC"/>
          </a:solidFill>
          <a:ln/>
        </p:spPr>
      </p:sp>
      <p:sp>
        <p:nvSpPr>
          <p:cNvPr id="15" name="Text 13"/>
          <p:cNvSpPr/>
          <p:nvPr/>
        </p:nvSpPr>
        <p:spPr>
          <a:xfrm>
            <a:off x="9944100" y="2776538"/>
            <a:ext cx="2161639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Inpatient (IPD)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9677400" y="3376613"/>
            <a:ext cx="7889558" cy="3695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Wards &amp; bed management with real-time occupancy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9677400" y="3898553"/>
            <a:ext cx="7889558" cy="3695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Admission workflow — bed assignment, daily charges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9677400" y="4420493"/>
            <a:ext cx="7889558" cy="3695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Discharge summary with full billing reconciliation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9677400" y="4942433"/>
            <a:ext cx="7889558" cy="3695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Bed occupancy rate feeds the executive KPI dashboard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A0E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/>
        </p:spPr>
      </p:sp>
      <p:sp>
        <p:nvSpPr>
          <p:cNvPr id="3" name="Shape 1"/>
          <p:cNvSpPr/>
          <p:nvPr/>
        </p:nvSpPr>
        <p:spPr>
          <a:xfrm>
            <a:off x="14097000" y="6477000"/>
            <a:ext cx="5715000" cy="5715000"/>
          </a:xfrm>
          <a:prstGeom prst="ellipse">
            <a:avLst/>
          </a:prstGeom>
          <a:gradFill rotWithShape="1">
            <a:gsLst>
              <a:gs pos="0">
                <a:srgbClr val="0D9488">
                  <a:alpha val="22000"/>
                </a:srgbClr>
              </a:gs>
              <a:gs pos="65000">
                <a:srgbClr val="0D9488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</p:sp>
      <p:sp>
        <p:nvSpPr>
          <p:cNvPr id="4" name="Text 2"/>
          <p:cNvSpPr/>
          <p:nvPr/>
        </p:nvSpPr>
        <p:spPr>
          <a:xfrm>
            <a:off x="1047750" y="857250"/>
            <a:ext cx="17811750" cy="3000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spc="324" kern="0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MODULE 03 · DIAGNOSTICS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1047750" y="1271588"/>
            <a:ext cx="17811750" cy="714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4650" b="1" spc="-93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Diagnostics — Lab &amp; Radiology</a:t>
            </a:r>
            <a:endParaRPr lang="en-US" sz="4650" dirty="0"/>
          </a:p>
        </p:txBody>
      </p:sp>
      <p:sp>
        <p:nvSpPr>
          <p:cNvPr id="6" name="Shape 4"/>
          <p:cNvSpPr/>
          <p:nvPr/>
        </p:nvSpPr>
        <p:spPr>
          <a:xfrm>
            <a:off x="1047750" y="2405063"/>
            <a:ext cx="7953375" cy="7119938"/>
          </a:xfrm>
          <a:prstGeom prst="roundRect">
            <a:avLst>
              <a:gd name="adj" fmla="val 2408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1438275" y="2886075"/>
            <a:ext cx="133350" cy="133350"/>
          </a:xfrm>
          <a:prstGeom prst="roundRect">
            <a:avLst>
              <a:gd name="adj" fmla="val 28571"/>
            </a:avLst>
          </a:prstGeom>
          <a:solidFill>
            <a:srgbClr val="5EEAD4"/>
          </a:solidFill>
          <a:ln/>
        </p:spPr>
      </p:sp>
      <p:sp>
        <p:nvSpPr>
          <p:cNvPr id="8" name="Text 6"/>
          <p:cNvSpPr/>
          <p:nvPr/>
        </p:nvSpPr>
        <p:spPr>
          <a:xfrm>
            <a:off x="1704975" y="2776538"/>
            <a:ext cx="2460575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Pathology &amp; Lab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1438275" y="3376613"/>
            <a:ext cx="7889558" cy="3695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Configurable test catalogue with reference ranges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1438275" y="3898553"/>
            <a:ext cx="7889558" cy="3695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Sample collection workflow with status tracking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1438275" y="4420493"/>
            <a:ext cx="7889558" cy="3695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Results entry — text, numeric, or comment-based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1438275" y="4942433"/>
            <a:ext cx="7889558" cy="3695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Pending vs completed ratio dashboard, linked to visits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9286875" y="2405063"/>
            <a:ext cx="7953375" cy="7119938"/>
          </a:xfrm>
          <a:prstGeom prst="roundRect">
            <a:avLst>
              <a:gd name="adj" fmla="val 2408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9677400" y="2886075"/>
            <a:ext cx="133350" cy="133350"/>
          </a:xfrm>
          <a:prstGeom prst="roundRect">
            <a:avLst>
              <a:gd name="adj" fmla="val 28571"/>
            </a:avLst>
          </a:prstGeom>
          <a:solidFill>
            <a:srgbClr val="7DD3FC"/>
          </a:solidFill>
          <a:ln/>
        </p:spPr>
      </p:sp>
      <p:sp>
        <p:nvSpPr>
          <p:cNvPr id="15" name="Text 13"/>
          <p:cNvSpPr/>
          <p:nvPr/>
        </p:nvSpPr>
        <p:spPr>
          <a:xfrm>
            <a:off x="9944100" y="2776538"/>
            <a:ext cx="1491079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Radiology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9677400" y="3376613"/>
            <a:ext cx="7889558" cy="3695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Modality catalogue — X-Ray, MRI, CT, Ultrasound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9677400" y="3898553"/>
            <a:ext cx="7889558" cy="3695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Study orders linked to patient + referring doctor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9677400" y="4420493"/>
            <a:ext cx="7889558" cy="3695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Radiologist reports with findings &amp; impressions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9677400" y="4942433"/>
            <a:ext cx="7889558" cy="3695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Order lifecycle &amp; revenue attribution per modality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A0E1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/>
        </p:spPr>
      </p:sp>
      <p:sp>
        <p:nvSpPr>
          <p:cNvPr id="3" name="Shape 1"/>
          <p:cNvSpPr/>
          <p:nvPr/>
        </p:nvSpPr>
        <p:spPr>
          <a:xfrm>
            <a:off x="-1524000" y="6477000"/>
            <a:ext cx="5715000" cy="5715000"/>
          </a:xfrm>
          <a:prstGeom prst="ellipse">
            <a:avLst/>
          </a:prstGeom>
          <a:gradFill rotWithShape="1">
            <a:gsLst>
              <a:gs pos="0">
                <a:srgbClr val="0D9488">
                  <a:alpha val="22000"/>
                </a:srgbClr>
              </a:gs>
              <a:gs pos="65000">
                <a:srgbClr val="0D9488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</p:sp>
      <p:sp>
        <p:nvSpPr>
          <p:cNvPr id="4" name="Text 2"/>
          <p:cNvSpPr/>
          <p:nvPr/>
        </p:nvSpPr>
        <p:spPr>
          <a:xfrm>
            <a:off x="1047750" y="857250"/>
            <a:ext cx="17811750" cy="3000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spc="324" kern="0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MODULE 04 · BACK OFFICE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1047750" y="1271588"/>
            <a:ext cx="17811750" cy="714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4650" b="1" spc="-93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Finance, HR &amp; Inventory</a:t>
            </a:r>
            <a:endParaRPr lang="en-US" sz="4650" dirty="0"/>
          </a:p>
        </p:txBody>
      </p:sp>
      <p:sp>
        <p:nvSpPr>
          <p:cNvPr id="6" name="Shape 4"/>
          <p:cNvSpPr/>
          <p:nvPr/>
        </p:nvSpPr>
        <p:spPr>
          <a:xfrm>
            <a:off x="1047750" y="2405063"/>
            <a:ext cx="5232350" cy="7119938"/>
          </a:xfrm>
          <a:prstGeom prst="roundRect">
            <a:avLst>
              <a:gd name="adj" fmla="val 3277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1381125" y="2836069"/>
            <a:ext cx="114300" cy="114300"/>
          </a:xfrm>
          <a:prstGeom prst="roundRect">
            <a:avLst>
              <a:gd name="adj" fmla="val 25000"/>
            </a:avLst>
          </a:prstGeom>
          <a:solidFill>
            <a:srgbClr val="5EEAD4"/>
          </a:solidFill>
          <a:ln/>
        </p:spPr>
      </p:sp>
      <p:sp>
        <p:nvSpPr>
          <p:cNvPr id="8" name="Text 6"/>
          <p:cNvSpPr/>
          <p:nvPr/>
        </p:nvSpPr>
        <p:spPr>
          <a:xfrm>
            <a:off x="1609725" y="2738438"/>
            <a:ext cx="1025054" cy="3476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Finance</a:t>
            </a:r>
            <a:endParaRPr lang="en-US" sz="2100" dirty="0"/>
          </a:p>
        </p:txBody>
      </p:sp>
      <p:sp>
        <p:nvSpPr>
          <p:cNvPr id="9" name="Text 7"/>
          <p:cNvSpPr/>
          <p:nvPr/>
        </p:nvSpPr>
        <p:spPr>
          <a:xfrm>
            <a:off x="1381125" y="3276600"/>
            <a:ext cx="5022160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Income across all revenue streams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1381125" y="3768030"/>
            <a:ext cx="5022160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Expense tracking by category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1381125" y="4259461"/>
            <a:ext cx="5022160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Net-income charts with MoM comparison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1381125" y="4750891"/>
            <a:ext cx="5022160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Downloadable finance reports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6527750" y="2405063"/>
            <a:ext cx="5232425" cy="7119938"/>
          </a:xfrm>
          <a:prstGeom prst="roundRect">
            <a:avLst>
              <a:gd name="adj" fmla="val 3277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6861125" y="2836069"/>
            <a:ext cx="114300" cy="114300"/>
          </a:xfrm>
          <a:prstGeom prst="roundRect">
            <a:avLst>
              <a:gd name="adj" fmla="val 25000"/>
            </a:avLst>
          </a:prstGeom>
          <a:solidFill>
            <a:srgbClr val="7DD3FC"/>
          </a:solidFill>
          <a:ln/>
        </p:spPr>
      </p:sp>
      <p:sp>
        <p:nvSpPr>
          <p:cNvPr id="15" name="Text 13"/>
          <p:cNvSpPr/>
          <p:nvPr/>
        </p:nvSpPr>
        <p:spPr>
          <a:xfrm>
            <a:off x="7089725" y="2738438"/>
            <a:ext cx="1380492" cy="3476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HR &amp; Staff</a:t>
            </a:r>
            <a:endParaRPr lang="en-US" sz="2100" dirty="0"/>
          </a:p>
        </p:txBody>
      </p:sp>
      <p:sp>
        <p:nvSpPr>
          <p:cNvPr id="16" name="Text 14"/>
          <p:cNvSpPr/>
          <p:nvPr/>
        </p:nvSpPr>
        <p:spPr>
          <a:xfrm>
            <a:off x="6861125" y="3276600"/>
            <a:ext cx="5022242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Department &amp; designation hierarchy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6861125" y="3768030"/>
            <a:ext cx="5022242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Employee master with bank details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6861125" y="4259461"/>
            <a:ext cx="5022242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Attendance &amp; leave management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6861125" y="4750891"/>
            <a:ext cx="5022242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Profiles visible to HR role only</a:t>
            </a:r>
            <a:endParaRPr lang="en-US" sz="1800" dirty="0"/>
          </a:p>
        </p:txBody>
      </p:sp>
      <p:sp>
        <p:nvSpPr>
          <p:cNvPr id="20" name="Shape 18"/>
          <p:cNvSpPr/>
          <p:nvPr/>
        </p:nvSpPr>
        <p:spPr>
          <a:xfrm>
            <a:off x="12007825" y="2405063"/>
            <a:ext cx="5232350" cy="7119938"/>
          </a:xfrm>
          <a:prstGeom prst="roundRect">
            <a:avLst>
              <a:gd name="adj" fmla="val 3277"/>
            </a:avLst>
          </a:prstGeom>
          <a:solidFill>
            <a:srgbClr val="FFFFFF">
              <a:alpha val="3000"/>
            </a:srgbClr>
          </a:solidFill>
          <a:ln w="9525">
            <a:solidFill>
              <a:srgbClr val="FFFFFF">
                <a:alpha val="9000"/>
              </a:srgbClr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12341200" y="2836069"/>
            <a:ext cx="114300" cy="114300"/>
          </a:xfrm>
          <a:prstGeom prst="roundRect">
            <a:avLst>
              <a:gd name="adj" fmla="val 25000"/>
            </a:avLst>
          </a:prstGeom>
          <a:solidFill>
            <a:srgbClr val="FCD34D"/>
          </a:solidFill>
          <a:ln/>
        </p:spPr>
      </p:sp>
      <p:sp>
        <p:nvSpPr>
          <p:cNvPr id="22" name="Text 20"/>
          <p:cNvSpPr/>
          <p:nvPr/>
        </p:nvSpPr>
        <p:spPr>
          <a:xfrm>
            <a:off x="12569800" y="2738438"/>
            <a:ext cx="1173212" cy="3476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Inventory</a:t>
            </a:r>
            <a:endParaRPr lang="en-US" sz="2100" dirty="0"/>
          </a:p>
        </p:txBody>
      </p:sp>
      <p:sp>
        <p:nvSpPr>
          <p:cNvPr id="23" name="Text 21"/>
          <p:cNvSpPr/>
          <p:nvPr/>
        </p:nvSpPr>
        <p:spPr>
          <a:xfrm>
            <a:off x="12341200" y="3276600"/>
            <a:ext cx="5022160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Item categories &amp; catalogue</a:t>
            </a:r>
            <a:endParaRPr lang="en-US" sz="1800" dirty="0"/>
          </a:p>
        </p:txBody>
      </p:sp>
      <p:sp>
        <p:nvSpPr>
          <p:cNvPr id="24" name="Text 22"/>
          <p:cNvSpPr/>
          <p:nvPr/>
        </p:nvSpPr>
        <p:spPr>
          <a:xfrm>
            <a:off x="12341200" y="3768030"/>
            <a:ext cx="5022160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Stock receipts (GRN) &amp; issue tracking</a:t>
            </a:r>
            <a:endParaRPr lang="en-US" sz="1800" dirty="0"/>
          </a:p>
        </p:txBody>
      </p:sp>
      <p:sp>
        <p:nvSpPr>
          <p:cNvPr id="25" name="Text 23"/>
          <p:cNvSpPr/>
          <p:nvPr/>
        </p:nvSpPr>
        <p:spPr>
          <a:xfrm>
            <a:off x="12341200" y="4259461"/>
            <a:ext cx="5022160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Real-time levels with reorder alerts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12341200" y="4750891"/>
            <a:ext cx="5022160" cy="358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9FB2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Consumption trend in analytics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2026-06-19T13:42:55Z</dcterms:created>
  <dcterms:modified xsi:type="dcterms:W3CDTF">2026-06-19T13:42:55Z</dcterms:modified>
</cp:coreProperties>
</file>