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🏥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1051560" y="438912"/>
            <a:ext cx="3657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SmartClinic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8897112" y="530352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0D9488"/>
                </a:solidFill>
              </a:rPr>
              <a:t>CONFIDENTIAL DEMO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822960" y="2148840"/>
            <a:ext cx="105156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5000"/>
              </a:lnSpc>
              <a:buNone/>
            </a:pPr>
            <a:r>
              <a:rPr lang="en-US" sz="4400" b="1" dirty="0">
                <a:solidFill>
                  <a:srgbClr val="FFFFFF"/>
                </a:solidFill>
              </a:rPr>
              <a:t>The Front Desk to Discharge Platform</a:t>
            </a:r>
            <a:endParaRPr lang="en-US" sz="4400" dirty="0"/>
          </a:p>
          <a:p>
            <a:pPr indent="0" marL="0">
              <a:lnSpc>
                <a:spcPts val="5000"/>
              </a:lnSpc>
              <a:buNone/>
            </a:pPr>
            <a:r>
              <a:rPr lang="en-US" sz="4400" b="1" dirty="0">
                <a:solidFill>
                  <a:srgbClr val="FFFFFF"/>
                </a:solidFill>
              </a:rPr>
              <a:t>for Clinics &amp; Polyclinics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868680" y="3703320"/>
            <a:ext cx="9144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4A3B8"/>
                </a:solidFill>
              </a:rPr>
              <a:t>One system for booking, check-in, consultation, pharmacy, diagnostics and billing — built specifically for how a clinic actually runs.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822960" y="4709160"/>
            <a:ext cx="2514600" cy="1417320"/>
          </a:xfrm>
          <a:prstGeom prst="roundRect">
            <a:avLst>
              <a:gd name="adj" fmla="val 5806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864608"/>
            <a:ext cx="2514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DD4BF"/>
                </a:solidFill>
              </a:rPr>
              <a:t>8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960120" y="5486400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94A3B8"/>
                </a:solidFill>
              </a:rPr>
              <a:t>Clinical &amp; front-office modules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566160" y="4709160"/>
            <a:ext cx="2514600" cy="1417320"/>
          </a:xfrm>
          <a:prstGeom prst="roundRect">
            <a:avLst>
              <a:gd name="adj" fmla="val 5806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566160" y="4864608"/>
            <a:ext cx="2514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DD4BF"/>
                </a:solidFill>
              </a:rPr>
              <a:t>23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3703320" y="5486400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94A3B8"/>
                </a:solidFill>
              </a:rPr>
              <a:t>Flyway DB migrations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6309360" y="4709160"/>
            <a:ext cx="2514600" cy="1417320"/>
          </a:xfrm>
          <a:prstGeom prst="roundRect">
            <a:avLst>
              <a:gd name="adj" fmla="val 5806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09360" y="4864608"/>
            <a:ext cx="2514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DD4BF"/>
                </a:solidFill>
              </a:rPr>
              <a:t>10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6446520" y="5486400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94A3B8"/>
                </a:solidFill>
              </a:rPr>
              <a:t>Role-based access profiles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9052560" y="4709160"/>
            <a:ext cx="2514600" cy="1417320"/>
          </a:xfrm>
          <a:prstGeom prst="roundRect">
            <a:avLst>
              <a:gd name="adj" fmla="val 5806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052560" y="4864608"/>
            <a:ext cx="2514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DD4BF"/>
                </a:solidFill>
              </a:rPr>
              <a:t>1 hr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9189720" y="5486400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94A3B8"/>
                </a:solidFill>
              </a:rPr>
              <a:t>Time to stand up a new tenant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&amp; COMPLIANCE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Security &amp; Multi-Tenancy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5349240" cy="1874520"/>
          </a:xfrm>
          <a:prstGeom prst="roundRect">
            <a:avLst>
              <a:gd name="adj" fmla="val 3902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286000"/>
            <a:ext cx="4709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DD4BF"/>
                </a:solidFill>
              </a:rPr>
              <a:t>JWT Stateless Auth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868680" y="2788920"/>
            <a:ext cx="47091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94A3B8"/>
                </a:solidFill>
              </a:rPr>
              <a:t>15-minute access tokens, 7-day refresh, auto-refresh via Axios interceptor. Zero session state on the server.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263640" y="2011680"/>
            <a:ext cx="5349240" cy="1874520"/>
          </a:xfrm>
          <a:prstGeom prst="roundRect">
            <a:avLst>
              <a:gd name="adj" fmla="val 3902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0" y="2286000"/>
            <a:ext cx="4709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DD4BF"/>
                </a:solidFill>
              </a:rPr>
              <a:t>Granular RBAC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583680" y="2788920"/>
            <a:ext cx="47091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94A3B8"/>
                </a:solidFill>
              </a:rPr>
              <a:t>10 roles × 40+ permissions. Every API method guarded with @PreAuthorize. Roles and permissions embedded in the JWT.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4160520"/>
            <a:ext cx="5349240" cy="1874520"/>
          </a:xfrm>
          <a:prstGeom prst="roundRect">
            <a:avLst>
              <a:gd name="adj" fmla="val 3902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68680" y="4434840"/>
            <a:ext cx="4709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DD4BF"/>
                </a:solidFill>
              </a:rPr>
              <a:t>Schema-per-Tenant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868680" y="4937760"/>
            <a:ext cx="47091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94A3B8"/>
                </a:solidFill>
              </a:rPr>
              <a:t>Each clinic gets its own PostgreSQL schema. Cross-tenant access is architecturally impossible at the JDBC level.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263640" y="4160520"/>
            <a:ext cx="5349240" cy="1874520"/>
          </a:xfrm>
          <a:prstGeom prst="roundRect">
            <a:avLst>
              <a:gd name="adj" fmla="val 3902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0" y="4434840"/>
            <a:ext cx="4709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DD4BF"/>
                </a:solidFill>
              </a:rPr>
              <a:t>Flyway-Only DDL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583680" y="4937760"/>
            <a:ext cx="47091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94A3B8"/>
                </a:solidFill>
              </a:rPr>
              <a:t>Hibernate never touches the schema. Every change is a versioned, peer-reviewed migration — full audit trail.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10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SWITCH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SmartClinic vs. the Paper Register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783080"/>
            <a:ext cx="11064240" cy="603504"/>
          </a:xfrm>
          <a:prstGeom prst="roundRect">
            <a:avLst>
              <a:gd name="adj" fmla="val 9091"/>
            </a:avLst>
          </a:prstGeom>
          <a:solidFill>
            <a:srgbClr val="10202E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783080"/>
            <a:ext cx="23774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926080" y="1783080"/>
            <a:ext cx="43434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DD4BF"/>
                </a:solidFill>
              </a:rPr>
              <a:t>SmartClinic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269480" y="1783080"/>
            <a:ext cx="43434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CA5A5"/>
                </a:solidFill>
              </a:rPr>
              <a:t>Manual / Paper-Based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2386584"/>
            <a:ext cx="11064240" cy="603504"/>
          </a:xfrm>
          <a:prstGeom prst="rect">
            <a:avLst/>
          </a:prstGeom>
          <a:solidFill>
            <a:srgbClr val="141B2B"/>
          </a:solidFill>
          <a:ln/>
        </p:spPr>
      </p:sp>
      <p:sp>
        <p:nvSpPr>
          <p:cNvPr id="9" name="Text 7"/>
          <p:cNvSpPr/>
          <p:nvPr/>
        </p:nvSpPr>
        <p:spPr>
          <a:xfrm>
            <a:off x="777240" y="2386584"/>
            <a:ext cx="21488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Booking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3108960" y="2386584"/>
            <a:ext cx="39776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</a:rPr>
              <a:t>Online-ready, conflict-checked slots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7452360" y="2386584"/>
            <a:ext cx="39776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</a:rPr>
              <a:t>Phone call, paper diary, double-bookings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777240" y="2990088"/>
            <a:ext cx="21488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Check-In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3108960" y="2990088"/>
            <a:ext cx="39776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</a:rPr>
              <a:t>One click, race-condition safe, instant OPD queue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7452360" y="2990088"/>
            <a:ext cx="39776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</a:rPr>
              <a:t>Manual register lookup, easy to miss or duplicate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548640" y="3593592"/>
            <a:ext cx="11064240" cy="603504"/>
          </a:xfrm>
          <a:prstGeom prst="rect">
            <a:avLst/>
          </a:prstGeom>
          <a:solidFill>
            <a:srgbClr val="141B2B"/>
          </a:solidFill>
          <a:ln/>
        </p:spPr>
      </p:sp>
      <p:sp>
        <p:nvSpPr>
          <p:cNvPr id="16" name="Text 14"/>
          <p:cNvSpPr/>
          <p:nvPr/>
        </p:nvSpPr>
        <p:spPr>
          <a:xfrm>
            <a:off x="777240" y="3593592"/>
            <a:ext cx="21488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Visit History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3108960" y="3593592"/>
            <a:ext cx="39776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</a:rPr>
              <a:t>Full searchable history per patient, every visit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7452360" y="3593592"/>
            <a:ext cx="39776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</a:rPr>
              <a:t>Scattered across paper files, often lost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777240" y="4197096"/>
            <a:ext cx="21488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Pharmacy Stock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3108960" y="4197096"/>
            <a:ext cx="39776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</a:rPr>
              <a:t>Real-time batch tracking, FEFO, low-stock alerts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7452360" y="4197096"/>
            <a:ext cx="39776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</a:rPr>
              <a:t>Found out at the counter, after the sale is lost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548640" y="4800600"/>
            <a:ext cx="11064240" cy="603504"/>
          </a:xfrm>
          <a:prstGeom prst="rect">
            <a:avLst/>
          </a:prstGeom>
          <a:solidFill>
            <a:srgbClr val="141B2B"/>
          </a:solidFill>
          <a:ln/>
        </p:spPr>
      </p:sp>
      <p:sp>
        <p:nvSpPr>
          <p:cNvPr id="23" name="Text 21"/>
          <p:cNvSpPr/>
          <p:nvPr/>
        </p:nvSpPr>
        <p:spPr>
          <a:xfrm>
            <a:off x="777240" y="4800600"/>
            <a:ext cx="21488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Analytics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3108960" y="4800600"/>
            <a:ext cx="39776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</a:rPr>
              <a:t>Live dashboards + one-click Excel/PDF export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7452360" y="4800600"/>
            <a:ext cx="39776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</a:rPr>
              <a:t>Manual tally, weeks behind, error-prone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777240" y="5404104"/>
            <a:ext cx="21488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Access Control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3108960" y="5404104"/>
            <a:ext cx="39776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</a:rPr>
              <a:t>10 roles, per-action permissions, full audit trail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7452360" y="5404104"/>
            <a:ext cx="39776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</a:rPr>
              <a:t>One shared login, no accountability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2926080" y="1783080"/>
            <a:ext cx="0" cy="4224528"/>
          </a:xfrm>
          <a:prstGeom prst="line">
            <a:avLst/>
          </a:prstGeom>
          <a:noFill/>
          <a:ln w="12700">
            <a:solidFill>
              <a:srgbClr val="22304A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7269480" y="1783080"/>
            <a:ext cx="0" cy="4224528"/>
          </a:xfrm>
          <a:prstGeom prst="line">
            <a:avLst/>
          </a:prstGeom>
          <a:noFill/>
          <a:ln w="12700">
            <a:solidFill>
              <a:srgbClr val="22304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11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STACK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Built on Enterprise-Grade Technology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2011680"/>
            <a:ext cx="3566160" cy="4114800"/>
          </a:xfrm>
          <a:prstGeom prst="roundRect">
            <a:avLst>
              <a:gd name="adj" fmla="val 2051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24028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D4BF"/>
                </a:solidFill>
              </a:rPr>
              <a:t>Backend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22960" y="2788920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Java 21 (LTS)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822960" y="3264408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Spring Boot 3.3 + Security 6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3739896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jjwt 0.12 (HMAC-SHA256)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4215384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Bucket4j rate limiting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4690872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Apache POI + iText 7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22960" y="5166360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Micrometer + Prometheus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7680" y="2011680"/>
            <a:ext cx="3566160" cy="4114800"/>
          </a:xfrm>
          <a:prstGeom prst="roundRect">
            <a:avLst>
              <a:gd name="adj" fmla="val 2051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0" y="224028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D4BF"/>
                </a:solidFill>
              </a:rPr>
              <a:t>Frontend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572000" y="2788920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React 19 + TypeScript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0" y="3264408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Ant Design 5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572000" y="3739896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TanStack Query + RHF + Zod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572000" y="4215384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ApexCharts 5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572000" y="4690872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Zustand 4 state mgmt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572000" y="5166360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Axios with JWT auto-refresh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8046720" y="2011680"/>
            <a:ext cx="3566160" cy="4114800"/>
          </a:xfrm>
          <a:prstGeom prst="roundRect">
            <a:avLst>
              <a:gd name="adj" fmla="val 2051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321040" y="224028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DD4BF"/>
                </a:solidFill>
              </a:rPr>
              <a:t>Data &amp; Ops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8321040" y="2788920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PostgreSQL 16 with FTS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8321040" y="3264408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Flyway 10 (23 migrations)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321040" y="3739896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Schema-per-tenant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321040" y="4215384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Docker + Docker Compose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321040" y="4690872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Nginx reverse proxy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8321040" y="5166360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</a:rPr>
              <a:t>SpringDoc OpenAPI (Swagger)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12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</a:rPr>
              <a:t>LIVE UI · 01 / 06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Executive Dashboard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66928" y="1417320"/>
            <a:ext cx="5212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dirty="0">
                <a:solidFill>
                  <a:srgbClr val="94A3B8"/>
                </a:solidFill>
              </a:rPr>
              <a:t>The whole clinic at a glance, from login.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66928" y="2368296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224028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Today's OPD visits, registered patients, low-stock medicines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66928" y="3026664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2898648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Live alert banner for medicines at or below reorder level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66928" y="3685032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557016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Today's OPD visit table, refreshed automatically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5852160" y="1974160"/>
            <a:ext cx="5806440" cy="3275441"/>
          </a:xfrm>
          <a:prstGeom prst="roundRect">
            <a:avLst>
              <a:gd name="adj" fmla="val 1675"/>
            </a:avLst>
          </a:prstGeom>
          <a:solidFill>
            <a:srgbClr val="FFFFFF"/>
          </a:solidFill>
          <a:ln w="12700">
            <a:solidFill>
              <a:srgbClr val="22304A"/>
            </a:solidFill>
            <a:prstDash val="solid"/>
          </a:ln>
          <a:effectLst>
            <a:outerShdw sx="100000" sy="100000" kx="0" ky="0" algn="bl" rotWithShape="0" blurRad="127000" dist="38100" dir="2700000">
              <a:srgbClr val="000000">
                <a:alpha val="3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852160" y="1974160"/>
            <a:ext cx="5806440" cy="292608"/>
          </a:xfrm>
          <a:prstGeom prst="roundRect">
            <a:avLst>
              <a:gd name="adj" fmla="val 18750"/>
            </a:avLst>
          </a:prstGeom>
          <a:solidFill>
            <a:srgbClr val="E5E9F0"/>
          </a:solidFill>
          <a:ln/>
        </p:spPr>
      </p:sp>
      <p:sp>
        <p:nvSpPr>
          <p:cNvPr id="13" name="Shape 11"/>
          <p:cNvSpPr/>
          <p:nvPr/>
        </p:nvSpPr>
        <p:spPr>
          <a:xfrm>
            <a:off x="5852160" y="2120464"/>
            <a:ext cx="5806440" cy="146304"/>
          </a:xfrm>
          <a:prstGeom prst="rect">
            <a:avLst/>
          </a:prstGeom>
          <a:solidFill>
            <a:srgbClr val="E5E9F0"/>
          </a:solidFill>
          <a:ln/>
        </p:spPr>
      </p:sp>
      <p:sp>
        <p:nvSpPr>
          <p:cNvPr id="14" name="Shape 12"/>
          <p:cNvSpPr/>
          <p:nvPr/>
        </p:nvSpPr>
        <p:spPr>
          <a:xfrm>
            <a:off x="6016752" y="2074744"/>
            <a:ext cx="100584" cy="100584"/>
          </a:xfrm>
          <a:prstGeom prst="ellipse">
            <a:avLst/>
          </a:prstGeom>
          <a:solidFill>
            <a:srgbClr val="FF5F57"/>
          </a:solidFill>
          <a:ln/>
        </p:spPr>
      </p:sp>
      <p:sp>
        <p:nvSpPr>
          <p:cNvPr id="15" name="Shape 13"/>
          <p:cNvSpPr/>
          <p:nvPr/>
        </p:nvSpPr>
        <p:spPr>
          <a:xfrm>
            <a:off x="6217920" y="2074744"/>
            <a:ext cx="100584" cy="100584"/>
          </a:xfrm>
          <a:prstGeom prst="ellipse">
            <a:avLst/>
          </a:prstGeom>
          <a:solidFill>
            <a:srgbClr val="FEBC2E"/>
          </a:solidFill>
          <a:ln/>
        </p:spPr>
      </p:sp>
      <p:sp>
        <p:nvSpPr>
          <p:cNvPr id="16" name="Shape 14"/>
          <p:cNvSpPr/>
          <p:nvPr/>
        </p:nvSpPr>
        <p:spPr>
          <a:xfrm>
            <a:off x="6419088" y="2074744"/>
            <a:ext cx="100584" cy="100584"/>
          </a:xfrm>
          <a:prstGeom prst="ellipse">
            <a:avLst/>
          </a:prstGeom>
          <a:solidFill>
            <a:srgbClr val="28C840"/>
          </a:solidFill>
          <a:ln/>
        </p:spPr>
      </p:sp>
      <p:pic>
        <p:nvPicPr>
          <p:cNvPr id="17" name="Image 0" descr="D:/Projects/smart-clinic/Documents/screenshots/01_dashboard_fin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2160" y="2266768"/>
            <a:ext cx="5806440" cy="2982833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13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</a:rPr>
              <a:t>LIVE UI · 02 / 06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Patient Management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66928" y="1417320"/>
            <a:ext cx="5212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dirty="0">
                <a:solidFill>
                  <a:srgbClr val="94A3B8"/>
                </a:solidFill>
              </a:rPr>
              <a:t>Find anyone in milliseconds; act in one click.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66928" y="2368296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224028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Full-text search by name, mobile, or patient ID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66928" y="3026664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2898648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Demographics, blood group, contact &amp; registration date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66928" y="3685032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557016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Quick actions: view profile, book appointment, start a visit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5852160" y="1974160"/>
            <a:ext cx="5806440" cy="3275441"/>
          </a:xfrm>
          <a:prstGeom prst="roundRect">
            <a:avLst>
              <a:gd name="adj" fmla="val 1675"/>
            </a:avLst>
          </a:prstGeom>
          <a:solidFill>
            <a:srgbClr val="FFFFFF"/>
          </a:solidFill>
          <a:ln w="12700">
            <a:solidFill>
              <a:srgbClr val="22304A"/>
            </a:solidFill>
            <a:prstDash val="solid"/>
          </a:ln>
          <a:effectLst>
            <a:outerShdw sx="100000" sy="100000" kx="0" ky="0" algn="bl" rotWithShape="0" blurRad="127000" dist="38100" dir="2700000">
              <a:srgbClr val="000000">
                <a:alpha val="3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852160" y="1974160"/>
            <a:ext cx="5806440" cy="292608"/>
          </a:xfrm>
          <a:prstGeom prst="roundRect">
            <a:avLst>
              <a:gd name="adj" fmla="val 18750"/>
            </a:avLst>
          </a:prstGeom>
          <a:solidFill>
            <a:srgbClr val="E5E9F0"/>
          </a:solidFill>
          <a:ln/>
        </p:spPr>
      </p:sp>
      <p:sp>
        <p:nvSpPr>
          <p:cNvPr id="13" name="Shape 11"/>
          <p:cNvSpPr/>
          <p:nvPr/>
        </p:nvSpPr>
        <p:spPr>
          <a:xfrm>
            <a:off x="5852160" y="2120464"/>
            <a:ext cx="5806440" cy="146304"/>
          </a:xfrm>
          <a:prstGeom prst="rect">
            <a:avLst/>
          </a:prstGeom>
          <a:solidFill>
            <a:srgbClr val="E5E9F0"/>
          </a:solidFill>
          <a:ln/>
        </p:spPr>
      </p:sp>
      <p:sp>
        <p:nvSpPr>
          <p:cNvPr id="14" name="Shape 12"/>
          <p:cNvSpPr/>
          <p:nvPr/>
        </p:nvSpPr>
        <p:spPr>
          <a:xfrm>
            <a:off x="6016752" y="2074744"/>
            <a:ext cx="100584" cy="100584"/>
          </a:xfrm>
          <a:prstGeom prst="ellipse">
            <a:avLst/>
          </a:prstGeom>
          <a:solidFill>
            <a:srgbClr val="FF5F57"/>
          </a:solidFill>
          <a:ln/>
        </p:spPr>
      </p:sp>
      <p:sp>
        <p:nvSpPr>
          <p:cNvPr id="15" name="Shape 13"/>
          <p:cNvSpPr/>
          <p:nvPr/>
        </p:nvSpPr>
        <p:spPr>
          <a:xfrm>
            <a:off x="6217920" y="2074744"/>
            <a:ext cx="100584" cy="100584"/>
          </a:xfrm>
          <a:prstGeom prst="ellipse">
            <a:avLst/>
          </a:prstGeom>
          <a:solidFill>
            <a:srgbClr val="FEBC2E"/>
          </a:solidFill>
          <a:ln/>
        </p:spPr>
      </p:sp>
      <p:sp>
        <p:nvSpPr>
          <p:cNvPr id="16" name="Shape 14"/>
          <p:cNvSpPr/>
          <p:nvPr/>
        </p:nvSpPr>
        <p:spPr>
          <a:xfrm>
            <a:off x="6419088" y="2074744"/>
            <a:ext cx="100584" cy="100584"/>
          </a:xfrm>
          <a:prstGeom prst="ellipse">
            <a:avLst/>
          </a:prstGeom>
          <a:solidFill>
            <a:srgbClr val="28C840"/>
          </a:solidFill>
          <a:ln/>
        </p:spPr>
      </p:sp>
      <p:pic>
        <p:nvPicPr>
          <p:cNvPr id="17" name="Image 0" descr="D:/Projects/smart-clinic/Documents/screenshots/02_patients_fin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2160" y="2266768"/>
            <a:ext cx="5806440" cy="2982833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14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</a:rPr>
              <a:t>LIVE UI · 03 / 06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Front Office — Appointments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66928" y="1417320"/>
            <a:ext cx="5212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dirty="0">
                <a:solidFill>
                  <a:srgbClr val="94A3B8"/>
                </a:solidFill>
              </a:rPr>
              <a:t>The first step of the flow: book, confirm, check in.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66928" y="2368296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224028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Today's appointments, confirmed count and check-ins at a glance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66928" y="3026664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2898648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One-click “Book Appointment” with doctor, department &amp; time slot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66928" y="3685032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557016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Status-tracked list — exactly the step 1–2 of the patient flow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5852160" y="1974160"/>
            <a:ext cx="5806440" cy="3275441"/>
          </a:xfrm>
          <a:prstGeom prst="roundRect">
            <a:avLst>
              <a:gd name="adj" fmla="val 1675"/>
            </a:avLst>
          </a:prstGeom>
          <a:solidFill>
            <a:srgbClr val="FFFFFF"/>
          </a:solidFill>
          <a:ln w="12700">
            <a:solidFill>
              <a:srgbClr val="22304A"/>
            </a:solidFill>
            <a:prstDash val="solid"/>
          </a:ln>
          <a:effectLst>
            <a:outerShdw sx="100000" sy="100000" kx="0" ky="0" algn="bl" rotWithShape="0" blurRad="127000" dist="38100" dir="2700000">
              <a:srgbClr val="000000">
                <a:alpha val="3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852160" y="1974160"/>
            <a:ext cx="5806440" cy="292608"/>
          </a:xfrm>
          <a:prstGeom prst="roundRect">
            <a:avLst>
              <a:gd name="adj" fmla="val 18750"/>
            </a:avLst>
          </a:prstGeom>
          <a:solidFill>
            <a:srgbClr val="E5E9F0"/>
          </a:solidFill>
          <a:ln/>
        </p:spPr>
      </p:sp>
      <p:sp>
        <p:nvSpPr>
          <p:cNvPr id="13" name="Shape 11"/>
          <p:cNvSpPr/>
          <p:nvPr/>
        </p:nvSpPr>
        <p:spPr>
          <a:xfrm>
            <a:off x="5852160" y="2120464"/>
            <a:ext cx="5806440" cy="146304"/>
          </a:xfrm>
          <a:prstGeom prst="rect">
            <a:avLst/>
          </a:prstGeom>
          <a:solidFill>
            <a:srgbClr val="E5E9F0"/>
          </a:solidFill>
          <a:ln/>
        </p:spPr>
      </p:sp>
      <p:sp>
        <p:nvSpPr>
          <p:cNvPr id="14" name="Shape 12"/>
          <p:cNvSpPr/>
          <p:nvPr/>
        </p:nvSpPr>
        <p:spPr>
          <a:xfrm>
            <a:off x="6016752" y="2074744"/>
            <a:ext cx="100584" cy="100584"/>
          </a:xfrm>
          <a:prstGeom prst="ellipse">
            <a:avLst/>
          </a:prstGeom>
          <a:solidFill>
            <a:srgbClr val="FF5F57"/>
          </a:solidFill>
          <a:ln/>
        </p:spPr>
      </p:sp>
      <p:sp>
        <p:nvSpPr>
          <p:cNvPr id="15" name="Shape 13"/>
          <p:cNvSpPr/>
          <p:nvPr/>
        </p:nvSpPr>
        <p:spPr>
          <a:xfrm>
            <a:off x="6217920" y="2074744"/>
            <a:ext cx="100584" cy="100584"/>
          </a:xfrm>
          <a:prstGeom prst="ellipse">
            <a:avLst/>
          </a:prstGeom>
          <a:solidFill>
            <a:srgbClr val="FEBC2E"/>
          </a:solidFill>
          <a:ln/>
        </p:spPr>
      </p:sp>
      <p:sp>
        <p:nvSpPr>
          <p:cNvPr id="16" name="Shape 14"/>
          <p:cNvSpPr/>
          <p:nvPr/>
        </p:nvSpPr>
        <p:spPr>
          <a:xfrm>
            <a:off x="6419088" y="2074744"/>
            <a:ext cx="100584" cy="100584"/>
          </a:xfrm>
          <a:prstGeom prst="ellipse">
            <a:avLst/>
          </a:prstGeom>
          <a:solidFill>
            <a:srgbClr val="28C840"/>
          </a:solidFill>
          <a:ln/>
        </p:spPr>
      </p:sp>
      <p:pic>
        <p:nvPicPr>
          <p:cNvPr id="17" name="Image 0" descr="D:/Projects/smart-clinic/Documents/screenshots/03_appointments_fin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2160" y="2266768"/>
            <a:ext cx="5806440" cy="2982833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15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</a:rPr>
              <a:t>LIVE UI · 04 / 06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OPD — Live Queue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66928" y="1417320"/>
            <a:ext cx="5212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dirty="0">
                <a:solidFill>
                  <a:srgbClr val="94A3B8"/>
                </a:solidFill>
              </a:rPr>
              <a:t>Where a checked-in patient lands, automatically.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66928" y="2368296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224028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Waiting / In Consultation counts update in real time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66928" y="3026664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2898648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Every visit tagged by source — Appointment or Walk-in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66928" y="3685032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557016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This is exactly steps 4–5 of the patient flow, live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5852160" y="2183347"/>
            <a:ext cx="5806440" cy="2857066"/>
          </a:xfrm>
          <a:prstGeom prst="roundRect">
            <a:avLst>
              <a:gd name="adj" fmla="val 1920"/>
            </a:avLst>
          </a:prstGeom>
          <a:solidFill>
            <a:srgbClr val="FFFFFF"/>
          </a:solidFill>
          <a:ln w="12700">
            <a:solidFill>
              <a:srgbClr val="22304A"/>
            </a:solidFill>
            <a:prstDash val="solid"/>
          </a:ln>
          <a:effectLst>
            <a:outerShdw sx="100000" sy="100000" kx="0" ky="0" algn="bl" rotWithShape="0" blurRad="127000" dist="38100" dir="2700000">
              <a:srgbClr val="000000">
                <a:alpha val="3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852160" y="2183347"/>
            <a:ext cx="5806440" cy="292608"/>
          </a:xfrm>
          <a:prstGeom prst="roundRect">
            <a:avLst>
              <a:gd name="adj" fmla="val 18750"/>
            </a:avLst>
          </a:prstGeom>
          <a:solidFill>
            <a:srgbClr val="E5E9F0"/>
          </a:solidFill>
          <a:ln/>
        </p:spPr>
      </p:sp>
      <p:sp>
        <p:nvSpPr>
          <p:cNvPr id="13" name="Shape 11"/>
          <p:cNvSpPr/>
          <p:nvPr/>
        </p:nvSpPr>
        <p:spPr>
          <a:xfrm>
            <a:off x="5852160" y="2329651"/>
            <a:ext cx="5806440" cy="146304"/>
          </a:xfrm>
          <a:prstGeom prst="rect">
            <a:avLst/>
          </a:prstGeom>
          <a:solidFill>
            <a:srgbClr val="E5E9F0"/>
          </a:solidFill>
          <a:ln/>
        </p:spPr>
      </p:sp>
      <p:sp>
        <p:nvSpPr>
          <p:cNvPr id="14" name="Shape 12"/>
          <p:cNvSpPr/>
          <p:nvPr/>
        </p:nvSpPr>
        <p:spPr>
          <a:xfrm>
            <a:off x="6016752" y="2283931"/>
            <a:ext cx="100584" cy="100584"/>
          </a:xfrm>
          <a:prstGeom prst="ellipse">
            <a:avLst/>
          </a:prstGeom>
          <a:solidFill>
            <a:srgbClr val="FF5F57"/>
          </a:solidFill>
          <a:ln/>
        </p:spPr>
      </p:sp>
      <p:sp>
        <p:nvSpPr>
          <p:cNvPr id="15" name="Shape 13"/>
          <p:cNvSpPr/>
          <p:nvPr/>
        </p:nvSpPr>
        <p:spPr>
          <a:xfrm>
            <a:off x="6217920" y="2283931"/>
            <a:ext cx="100584" cy="100584"/>
          </a:xfrm>
          <a:prstGeom prst="ellipse">
            <a:avLst/>
          </a:prstGeom>
          <a:solidFill>
            <a:srgbClr val="FEBC2E"/>
          </a:solidFill>
          <a:ln/>
        </p:spPr>
      </p:sp>
      <p:sp>
        <p:nvSpPr>
          <p:cNvPr id="16" name="Shape 14"/>
          <p:cNvSpPr/>
          <p:nvPr/>
        </p:nvSpPr>
        <p:spPr>
          <a:xfrm>
            <a:off x="6419088" y="2283931"/>
            <a:ext cx="100584" cy="100584"/>
          </a:xfrm>
          <a:prstGeom prst="ellipse">
            <a:avLst/>
          </a:prstGeom>
          <a:solidFill>
            <a:srgbClr val="28C840"/>
          </a:solidFill>
          <a:ln/>
        </p:spPr>
      </p:sp>
      <p:pic>
        <p:nvPicPr>
          <p:cNvPr id="17" name="Image 0" descr="D:/Projects/smart-clinic/Documents/screenshots/04_opd_fin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2160" y="2475955"/>
            <a:ext cx="5806440" cy="2564458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16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</a:rPr>
              <a:t>LIVE UI · 05 / 06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Pharmacy — Stock &amp; Catalogue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66928" y="1417320"/>
            <a:ext cx="5212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dirty="0">
                <a:solidFill>
                  <a:srgbClr val="94A3B8"/>
                </a:solidFill>
              </a:rPr>
              <a:t>Never dispense what you don't have.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66928" y="2368296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224028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Medicine catalogue with generic names and categories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66928" y="3026664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2898648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Automatic “needs restocking” alerts, counted live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66928" y="3685032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557016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Catalogue, Expiring Soon and Low Stock in one tabbed view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5852160" y="1942627"/>
            <a:ext cx="5806440" cy="3338505"/>
          </a:xfrm>
          <a:prstGeom prst="roundRect">
            <a:avLst>
              <a:gd name="adj" fmla="val 1643"/>
            </a:avLst>
          </a:prstGeom>
          <a:solidFill>
            <a:srgbClr val="FFFFFF"/>
          </a:solidFill>
          <a:ln w="12700">
            <a:solidFill>
              <a:srgbClr val="22304A"/>
            </a:solidFill>
            <a:prstDash val="solid"/>
          </a:ln>
          <a:effectLst>
            <a:outerShdw sx="100000" sy="100000" kx="0" ky="0" algn="bl" rotWithShape="0" blurRad="127000" dist="38100" dir="2700000">
              <a:srgbClr val="000000">
                <a:alpha val="3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852160" y="1942627"/>
            <a:ext cx="5806440" cy="292608"/>
          </a:xfrm>
          <a:prstGeom prst="roundRect">
            <a:avLst>
              <a:gd name="adj" fmla="val 18750"/>
            </a:avLst>
          </a:prstGeom>
          <a:solidFill>
            <a:srgbClr val="E5E9F0"/>
          </a:solidFill>
          <a:ln/>
        </p:spPr>
      </p:sp>
      <p:sp>
        <p:nvSpPr>
          <p:cNvPr id="13" name="Shape 11"/>
          <p:cNvSpPr/>
          <p:nvPr/>
        </p:nvSpPr>
        <p:spPr>
          <a:xfrm>
            <a:off x="5852160" y="2088931"/>
            <a:ext cx="5806440" cy="146304"/>
          </a:xfrm>
          <a:prstGeom prst="rect">
            <a:avLst/>
          </a:prstGeom>
          <a:solidFill>
            <a:srgbClr val="E5E9F0"/>
          </a:solidFill>
          <a:ln/>
        </p:spPr>
      </p:sp>
      <p:sp>
        <p:nvSpPr>
          <p:cNvPr id="14" name="Shape 12"/>
          <p:cNvSpPr/>
          <p:nvPr/>
        </p:nvSpPr>
        <p:spPr>
          <a:xfrm>
            <a:off x="6016752" y="2043211"/>
            <a:ext cx="100584" cy="100584"/>
          </a:xfrm>
          <a:prstGeom prst="ellipse">
            <a:avLst/>
          </a:prstGeom>
          <a:solidFill>
            <a:srgbClr val="FF5F57"/>
          </a:solidFill>
          <a:ln/>
        </p:spPr>
      </p:sp>
      <p:sp>
        <p:nvSpPr>
          <p:cNvPr id="15" name="Shape 13"/>
          <p:cNvSpPr/>
          <p:nvPr/>
        </p:nvSpPr>
        <p:spPr>
          <a:xfrm>
            <a:off x="6217920" y="2043211"/>
            <a:ext cx="100584" cy="100584"/>
          </a:xfrm>
          <a:prstGeom prst="ellipse">
            <a:avLst/>
          </a:prstGeom>
          <a:solidFill>
            <a:srgbClr val="FEBC2E"/>
          </a:solidFill>
          <a:ln/>
        </p:spPr>
      </p:sp>
      <p:sp>
        <p:nvSpPr>
          <p:cNvPr id="16" name="Shape 14"/>
          <p:cNvSpPr/>
          <p:nvPr/>
        </p:nvSpPr>
        <p:spPr>
          <a:xfrm>
            <a:off x="6419088" y="2043211"/>
            <a:ext cx="100584" cy="100584"/>
          </a:xfrm>
          <a:prstGeom prst="ellipse">
            <a:avLst/>
          </a:prstGeom>
          <a:solidFill>
            <a:srgbClr val="28C840"/>
          </a:solidFill>
          <a:ln/>
        </p:spPr>
      </p:sp>
      <p:pic>
        <p:nvPicPr>
          <p:cNvPr id="17" name="Image 0" descr="D:/Projects/smart-clinic/Documents/screenshots/05_pharmacy_stock_fin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2160" y="2235235"/>
            <a:ext cx="5806440" cy="3045897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17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</a:rPr>
              <a:t>LIVE UI · 06 / 06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49808"/>
            <a:ext cx="5486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</a:rPr>
              <a:t>Executive Analytics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66928" y="1417320"/>
            <a:ext cx="5212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dirty="0">
                <a:solidFill>
                  <a:srgbClr val="94A3B8"/>
                </a:solidFill>
              </a:rPr>
              <a:t>Revenue and operations, updated in real time.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66928" y="2368296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2240280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Today's revenue, month revenue, doctors available, active visits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566928" y="3026664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2898648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Quick period filters — Today / 7 / 30 / 90 days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66928" y="3685032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3557016"/>
            <a:ext cx="5029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dirty="0">
                <a:solidFill>
                  <a:srgbClr val="FFFFFF"/>
                </a:solidFill>
              </a:rPr>
              <a:t>One-click Excel &amp; PDF export for owners and investors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5852160" y="2006845"/>
            <a:ext cx="5806440" cy="3210069"/>
          </a:xfrm>
          <a:prstGeom prst="roundRect">
            <a:avLst>
              <a:gd name="adj" fmla="val 1709"/>
            </a:avLst>
          </a:prstGeom>
          <a:solidFill>
            <a:srgbClr val="FFFFFF"/>
          </a:solidFill>
          <a:ln w="12700">
            <a:solidFill>
              <a:srgbClr val="22304A"/>
            </a:solidFill>
            <a:prstDash val="solid"/>
          </a:ln>
          <a:effectLst>
            <a:outerShdw sx="100000" sy="100000" kx="0" ky="0" algn="bl" rotWithShape="0" blurRad="127000" dist="38100" dir="2700000">
              <a:srgbClr val="000000">
                <a:alpha val="3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852160" y="2006845"/>
            <a:ext cx="5806440" cy="292608"/>
          </a:xfrm>
          <a:prstGeom prst="roundRect">
            <a:avLst>
              <a:gd name="adj" fmla="val 18750"/>
            </a:avLst>
          </a:prstGeom>
          <a:solidFill>
            <a:srgbClr val="E5E9F0"/>
          </a:solidFill>
          <a:ln/>
        </p:spPr>
      </p:sp>
      <p:sp>
        <p:nvSpPr>
          <p:cNvPr id="13" name="Shape 11"/>
          <p:cNvSpPr/>
          <p:nvPr/>
        </p:nvSpPr>
        <p:spPr>
          <a:xfrm>
            <a:off x="5852160" y="2153149"/>
            <a:ext cx="5806440" cy="146304"/>
          </a:xfrm>
          <a:prstGeom prst="rect">
            <a:avLst/>
          </a:prstGeom>
          <a:solidFill>
            <a:srgbClr val="E5E9F0"/>
          </a:solidFill>
          <a:ln/>
        </p:spPr>
      </p:sp>
      <p:sp>
        <p:nvSpPr>
          <p:cNvPr id="14" name="Shape 12"/>
          <p:cNvSpPr/>
          <p:nvPr/>
        </p:nvSpPr>
        <p:spPr>
          <a:xfrm>
            <a:off x="6016752" y="2107429"/>
            <a:ext cx="100584" cy="100584"/>
          </a:xfrm>
          <a:prstGeom prst="ellipse">
            <a:avLst/>
          </a:prstGeom>
          <a:solidFill>
            <a:srgbClr val="FF5F57"/>
          </a:solidFill>
          <a:ln/>
        </p:spPr>
      </p:sp>
      <p:sp>
        <p:nvSpPr>
          <p:cNvPr id="15" name="Shape 13"/>
          <p:cNvSpPr/>
          <p:nvPr/>
        </p:nvSpPr>
        <p:spPr>
          <a:xfrm>
            <a:off x="6217920" y="2107429"/>
            <a:ext cx="100584" cy="100584"/>
          </a:xfrm>
          <a:prstGeom prst="ellipse">
            <a:avLst/>
          </a:prstGeom>
          <a:solidFill>
            <a:srgbClr val="FEBC2E"/>
          </a:solidFill>
          <a:ln/>
        </p:spPr>
      </p:sp>
      <p:sp>
        <p:nvSpPr>
          <p:cNvPr id="16" name="Shape 14"/>
          <p:cNvSpPr/>
          <p:nvPr/>
        </p:nvSpPr>
        <p:spPr>
          <a:xfrm>
            <a:off x="6419088" y="2107429"/>
            <a:ext cx="100584" cy="100584"/>
          </a:xfrm>
          <a:prstGeom prst="ellipse">
            <a:avLst/>
          </a:prstGeom>
          <a:solidFill>
            <a:srgbClr val="28C840"/>
          </a:solidFill>
          <a:ln/>
        </p:spPr>
      </p:sp>
      <p:pic>
        <p:nvPicPr>
          <p:cNvPr id="17" name="Image 0" descr="D:/Projects/smart-clinic/Documents/screenshots/06_analytics_final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2160" y="2299453"/>
            <a:ext cx="5806440" cy="2917461"/>
          </a:xfrm>
          <a:prstGeom prst="rect">
            <a:avLst/>
          </a:prstGeom>
        </p:spPr>
      </p:pic>
      <p:sp>
        <p:nvSpPr>
          <p:cNvPr id="18" name="Text 15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18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000000"/>
                </a:solidFill>
              </a:rPr>
              <a:t>🏥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1051560" y="4572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SmartClinic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262872" y="530352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200" kern="0" dirty="0">
                <a:solidFill>
                  <a:srgbClr val="0D9488"/>
                </a:solidFill>
              </a:rPr>
              <a:t>NEXT STEP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822960" y="210312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Let's Put Your Front Desk on SmartClinic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868680" y="292608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94A3B8"/>
                </a:solidFill>
              </a:rPr>
              <a:t>Same platform, your data, your clinic's workflow — walked through live.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22960" y="3794760"/>
            <a:ext cx="3429000" cy="2103120"/>
          </a:xfrm>
          <a:prstGeom prst="roundRect">
            <a:avLst>
              <a:gd name="adj" fmla="val 3913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97280" y="406908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DD4BF"/>
                </a:solidFill>
              </a:rPr>
              <a:t>Live Demo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97280" y="4572000"/>
            <a:ext cx="2880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94A3B8"/>
                </a:solidFill>
              </a:rPr>
              <a:t>Walk through booking, check-in and the OPD queue together, on real data.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26280" y="3794760"/>
            <a:ext cx="3429000" cy="2103120"/>
          </a:xfrm>
          <a:prstGeom prst="roundRect">
            <a:avLst>
              <a:gd name="adj" fmla="val 3913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00600" y="406908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DD4BF"/>
                </a:solidFill>
              </a:rPr>
              <a:t>Pilot Deployment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800600" y="4572000"/>
            <a:ext cx="2880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94A3B8"/>
                </a:solidFill>
              </a:rPr>
              <a:t>Run it on your own clinic for a trial period — free, no commitment.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8229600" y="3794760"/>
            <a:ext cx="3429000" cy="2103120"/>
          </a:xfrm>
          <a:prstGeom prst="roundRect">
            <a:avLst>
              <a:gd name="adj" fmla="val 3913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0" y="406908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DD4BF"/>
                </a:solidFill>
              </a:rPr>
              <a:t>Custom Proposal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8503920" y="4572000"/>
            <a:ext cx="28803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94A3B8"/>
                </a:solidFill>
              </a:rPr>
              <a:t>A tailored scope, timeline and pricing built for your clinic size.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STATUS QUO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Running a Clinic Still Means Fighting the Front Desk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3429000" cy="1600200"/>
          </a:xfrm>
          <a:prstGeom prst="roundRect">
            <a:avLst>
              <a:gd name="adj" fmla="val 4571"/>
            </a:avLst>
          </a:prstGeom>
          <a:solidFill>
            <a:srgbClr val="141B2B"/>
          </a:solidFill>
          <a:ln w="12700">
            <a:solidFill>
              <a:srgbClr val="2A162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" y="2075688"/>
            <a:ext cx="310896" cy="310896"/>
          </a:xfrm>
          <a:prstGeom prst="ellipse">
            <a:avLst/>
          </a:prstGeom>
          <a:solidFill>
            <a:srgbClr val="2A1620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207568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C5050"/>
                </a:solidFill>
              </a:rPr>
              <a:t>!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77240" y="2496312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Phone-Only Booking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77240" y="2834640"/>
            <a:ext cx="2971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94A3B8"/>
                </a:solidFill>
              </a:rPr>
              <a:t>Every appointment is a phone call and a paper diary entry — no visibility, no reminders, easy to double-book.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233672" y="1874520"/>
            <a:ext cx="3429000" cy="1600200"/>
          </a:xfrm>
          <a:prstGeom prst="roundRect">
            <a:avLst>
              <a:gd name="adj" fmla="val 4571"/>
            </a:avLst>
          </a:prstGeom>
          <a:solidFill>
            <a:srgbClr val="141B2B"/>
          </a:solidFill>
          <a:ln w="12700">
            <a:solidFill>
              <a:srgbClr val="2A162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462272" y="2075688"/>
            <a:ext cx="310896" cy="310896"/>
          </a:xfrm>
          <a:prstGeom prst="ellipse">
            <a:avLst/>
          </a:prstGeom>
          <a:solidFill>
            <a:srgbClr val="2A1620"/>
          </a:solidFill>
          <a:ln/>
        </p:spPr>
      </p:sp>
      <p:sp>
        <p:nvSpPr>
          <p:cNvPr id="11" name="Text 9"/>
          <p:cNvSpPr/>
          <p:nvPr/>
        </p:nvSpPr>
        <p:spPr>
          <a:xfrm>
            <a:off x="4462272" y="207568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C5050"/>
                </a:solidFill>
              </a:rPr>
              <a:t>!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462272" y="2496312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Walk-in vs. Appointment Chaos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462272" y="2834640"/>
            <a:ext cx="2971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94A3B8"/>
                </a:solidFill>
              </a:rPr>
              <a:t>Front desk can't tell who's booked and who's a walk-in — patients wait, staff argue, doctors lose time.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7918704" y="1874520"/>
            <a:ext cx="3429000" cy="1600200"/>
          </a:xfrm>
          <a:prstGeom prst="roundRect">
            <a:avLst>
              <a:gd name="adj" fmla="val 4571"/>
            </a:avLst>
          </a:prstGeom>
          <a:solidFill>
            <a:srgbClr val="141B2B"/>
          </a:solidFill>
          <a:ln w="12700">
            <a:solidFill>
              <a:srgbClr val="2A162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47304" y="2075688"/>
            <a:ext cx="310896" cy="310896"/>
          </a:xfrm>
          <a:prstGeom prst="ellipse">
            <a:avLst/>
          </a:prstGeom>
          <a:solidFill>
            <a:srgbClr val="2A1620"/>
          </a:solidFill>
          <a:ln/>
        </p:spPr>
      </p:sp>
      <p:sp>
        <p:nvSpPr>
          <p:cNvPr id="16" name="Text 14"/>
          <p:cNvSpPr/>
          <p:nvPr/>
        </p:nvSpPr>
        <p:spPr>
          <a:xfrm>
            <a:off x="8147304" y="207568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C5050"/>
                </a:solidFill>
              </a:rPr>
              <a:t>!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147304" y="2496312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Paper OPD Registers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147304" y="2834640"/>
            <a:ext cx="2971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94A3B8"/>
                </a:solidFill>
              </a:rPr>
              <a:t>Visit notes, prescriptions and charges live in a register — no visit history, nothing searchable.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48640" y="3703320"/>
            <a:ext cx="3429000" cy="1600200"/>
          </a:xfrm>
          <a:prstGeom prst="roundRect">
            <a:avLst>
              <a:gd name="adj" fmla="val 4571"/>
            </a:avLst>
          </a:prstGeom>
          <a:solidFill>
            <a:srgbClr val="141B2B"/>
          </a:solidFill>
          <a:ln w="12700">
            <a:solidFill>
              <a:srgbClr val="2A162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77240" y="3904488"/>
            <a:ext cx="310896" cy="310896"/>
          </a:xfrm>
          <a:prstGeom prst="ellipse">
            <a:avLst/>
          </a:prstGeom>
          <a:solidFill>
            <a:srgbClr val="2A1620"/>
          </a:solidFill>
          <a:ln/>
        </p:spPr>
      </p:sp>
      <p:sp>
        <p:nvSpPr>
          <p:cNvPr id="21" name="Text 19"/>
          <p:cNvSpPr/>
          <p:nvPr/>
        </p:nvSpPr>
        <p:spPr>
          <a:xfrm>
            <a:off x="777240" y="390448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C5050"/>
                </a:solidFill>
              </a:rPr>
              <a:t>!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777240" y="4325112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No Real-Time Stock Visibility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777240" y="4663440"/>
            <a:ext cx="2971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94A3B8"/>
                </a:solidFill>
              </a:rPr>
              <a:t>Pharmacy finds out medicine ran out at the counter, not before — lost sales, frustrated patients.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233672" y="3703320"/>
            <a:ext cx="3429000" cy="1600200"/>
          </a:xfrm>
          <a:prstGeom prst="roundRect">
            <a:avLst>
              <a:gd name="adj" fmla="val 4571"/>
            </a:avLst>
          </a:prstGeom>
          <a:solidFill>
            <a:srgbClr val="141B2B"/>
          </a:solidFill>
          <a:ln w="12700">
            <a:solidFill>
              <a:srgbClr val="2A162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462272" y="3904488"/>
            <a:ext cx="310896" cy="310896"/>
          </a:xfrm>
          <a:prstGeom prst="ellipse">
            <a:avLst/>
          </a:prstGeom>
          <a:solidFill>
            <a:srgbClr val="2A1620"/>
          </a:solidFill>
          <a:ln/>
        </p:spPr>
      </p:sp>
      <p:sp>
        <p:nvSpPr>
          <p:cNvPr id="26" name="Text 24"/>
          <p:cNvSpPr/>
          <p:nvPr/>
        </p:nvSpPr>
        <p:spPr>
          <a:xfrm>
            <a:off x="4462272" y="390448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C5050"/>
                </a:solidFill>
              </a:rPr>
              <a:t>!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4462272" y="4325112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Zero Analytics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4462272" y="4663440"/>
            <a:ext cx="2971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94A3B8"/>
                </a:solidFill>
              </a:rPr>
              <a:t>Owners find out revenue and footfall trends a month late, from a tally register, if at all.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7918704" y="3703320"/>
            <a:ext cx="3429000" cy="1600200"/>
          </a:xfrm>
          <a:prstGeom prst="roundRect">
            <a:avLst>
              <a:gd name="adj" fmla="val 4571"/>
            </a:avLst>
          </a:prstGeom>
          <a:solidFill>
            <a:srgbClr val="141B2B"/>
          </a:solidFill>
          <a:ln w="12700">
            <a:solidFill>
              <a:srgbClr val="2A162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147304" y="3904488"/>
            <a:ext cx="310896" cy="310896"/>
          </a:xfrm>
          <a:prstGeom prst="ellipse">
            <a:avLst/>
          </a:prstGeom>
          <a:solidFill>
            <a:srgbClr val="2A1620"/>
          </a:solidFill>
          <a:ln/>
        </p:spPr>
      </p:sp>
      <p:sp>
        <p:nvSpPr>
          <p:cNvPr id="31" name="Text 29"/>
          <p:cNvSpPr/>
          <p:nvPr/>
        </p:nvSpPr>
        <p:spPr>
          <a:xfrm>
            <a:off x="8147304" y="390448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C5050"/>
                </a:solidFill>
              </a:rPr>
              <a:t>!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8147304" y="4325112"/>
            <a:ext cx="2971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Shared Logins, No Audit Trail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8147304" y="4663440"/>
            <a:ext cx="2971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050" dirty="0">
                <a:solidFill>
                  <a:srgbClr val="94A3B8"/>
                </a:solidFill>
              </a:rPr>
              <a:t>One shared “reception” login for everyone — no way to know who booked, edited, or cancelled what.</a:t>
            </a:r>
            <a:endParaRPr lang="en-US" sz="1050" dirty="0"/>
          </a:p>
        </p:txBody>
      </p:sp>
      <p:sp>
        <p:nvSpPr>
          <p:cNvPr id="34" name="Text 32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02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APPROACH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Built for the Clinic Front Desk, Not Bolted On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66928" y="141732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</a:rPr>
              <a:t>A modern platform where booking, check-in, and the OPD queue are one connected flow — not three disconnected registers.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148840"/>
            <a:ext cx="3429000" cy="1481328"/>
          </a:xfrm>
          <a:prstGeom prst="roundRect">
            <a:avLst>
              <a:gd name="adj" fmla="val 4938"/>
            </a:avLst>
          </a:prstGeom>
          <a:solidFill>
            <a:srgbClr val="141B2B"/>
          </a:solidFill>
          <a:ln w="12700">
            <a:solidFill>
              <a:srgbClr val="123B3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2350008"/>
            <a:ext cx="310896" cy="310896"/>
          </a:xfrm>
          <a:prstGeom prst="ellipse">
            <a:avLst/>
          </a:prstGeom>
          <a:solidFill>
            <a:srgbClr val="10312D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235000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DD4BF"/>
                </a:solidFill>
              </a:rPr>
              <a:t>✓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77240" y="2743200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</a:rPr>
              <a:t>One Patient Journey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777240" y="3063240"/>
            <a:ext cx="29718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50"/>
              </a:lnSpc>
              <a:buNone/>
            </a:pPr>
            <a:r>
              <a:rPr lang="en-US" sz="1000" dirty="0">
                <a:solidFill>
                  <a:srgbClr val="94A3B8"/>
                </a:solidFill>
              </a:rPr>
              <a:t>Appointment → check-in → OPD visit → prescription → pharmacy → bill, as a single connected record per patient.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233672" y="2148840"/>
            <a:ext cx="3429000" cy="1481328"/>
          </a:xfrm>
          <a:prstGeom prst="roundRect">
            <a:avLst>
              <a:gd name="adj" fmla="val 4938"/>
            </a:avLst>
          </a:prstGeom>
          <a:solidFill>
            <a:srgbClr val="141B2B"/>
          </a:solidFill>
          <a:ln w="12700">
            <a:solidFill>
              <a:srgbClr val="123B3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462272" y="2350008"/>
            <a:ext cx="310896" cy="310896"/>
          </a:xfrm>
          <a:prstGeom prst="ellipse">
            <a:avLst/>
          </a:prstGeom>
          <a:solidFill>
            <a:srgbClr val="10312D"/>
          </a:solidFill>
          <a:ln/>
        </p:spPr>
      </p:sp>
      <p:sp>
        <p:nvSpPr>
          <p:cNvPr id="12" name="Text 10"/>
          <p:cNvSpPr/>
          <p:nvPr/>
        </p:nvSpPr>
        <p:spPr>
          <a:xfrm>
            <a:off x="4462272" y="235000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DD4BF"/>
                </a:solidFill>
              </a:rPr>
              <a:t>✓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462272" y="2743200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</a:rPr>
              <a:t>Race-Condition Safe Check-In</a:t>
            </a:r>
            <a:endParaRPr lang="en-US" sz="1450" dirty="0"/>
          </a:p>
        </p:txBody>
      </p:sp>
      <p:sp>
        <p:nvSpPr>
          <p:cNvPr id="14" name="Text 12"/>
          <p:cNvSpPr/>
          <p:nvPr/>
        </p:nvSpPr>
        <p:spPr>
          <a:xfrm>
            <a:off x="4462272" y="3063240"/>
            <a:ext cx="29718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50"/>
              </a:lnSpc>
              <a:buNone/>
            </a:pPr>
            <a:r>
              <a:rPr lang="en-US" sz="1000" dirty="0">
                <a:solidFill>
                  <a:srgbClr val="94A3B8"/>
                </a:solidFill>
              </a:rPr>
              <a:t>Pessimistic row locks + a unique index stop double check-ins even when two front-desk staff click at once.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7918704" y="2148840"/>
            <a:ext cx="3429000" cy="1481328"/>
          </a:xfrm>
          <a:prstGeom prst="roundRect">
            <a:avLst>
              <a:gd name="adj" fmla="val 4938"/>
            </a:avLst>
          </a:prstGeom>
          <a:solidFill>
            <a:srgbClr val="141B2B"/>
          </a:solidFill>
          <a:ln w="12700">
            <a:solidFill>
              <a:srgbClr val="123B3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147304" y="2350008"/>
            <a:ext cx="310896" cy="310896"/>
          </a:xfrm>
          <a:prstGeom prst="ellipse">
            <a:avLst/>
          </a:prstGeom>
          <a:solidFill>
            <a:srgbClr val="10312D"/>
          </a:solidFill>
          <a:ln/>
        </p:spPr>
      </p:sp>
      <p:sp>
        <p:nvSpPr>
          <p:cNvPr id="17" name="Text 15"/>
          <p:cNvSpPr/>
          <p:nvPr/>
        </p:nvSpPr>
        <p:spPr>
          <a:xfrm>
            <a:off x="8147304" y="235000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DD4BF"/>
                </a:solidFill>
              </a:rPr>
              <a:t>✓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147304" y="2743200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</a:rPr>
              <a:t>Purpose-Built for Clinics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8147304" y="3063240"/>
            <a:ext cx="29718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50"/>
              </a:lnSpc>
              <a:buNone/>
            </a:pPr>
            <a:r>
              <a:rPr lang="en-US" sz="1000" dirty="0">
                <a:solidFill>
                  <a:srgbClr val="94A3B8"/>
                </a:solidFill>
              </a:rPr>
              <a:t>Every module — patients, OPD, pharmacy, pathology, HR — designed around a single clinic's daily front-desk workflow, not squeezed in.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48640" y="3831336"/>
            <a:ext cx="3429000" cy="1481328"/>
          </a:xfrm>
          <a:prstGeom prst="roundRect">
            <a:avLst>
              <a:gd name="adj" fmla="val 4938"/>
            </a:avLst>
          </a:prstGeom>
          <a:solidFill>
            <a:srgbClr val="141B2B"/>
          </a:solidFill>
          <a:ln w="12700">
            <a:solidFill>
              <a:srgbClr val="123B38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77240" y="4032504"/>
            <a:ext cx="310896" cy="310896"/>
          </a:xfrm>
          <a:prstGeom prst="ellipse">
            <a:avLst/>
          </a:prstGeom>
          <a:solidFill>
            <a:srgbClr val="10312D"/>
          </a:solidFill>
          <a:ln/>
        </p:spPr>
      </p:sp>
      <p:sp>
        <p:nvSpPr>
          <p:cNvPr id="22" name="Text 20"/>
          <p:cNvSpPr/>
          <p:nvPr/>
        </p:nvSpPr>
        <p:spPr>
          <a:xfrm>
            <a:off x="777240" y="403250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DD4BF"/>
                </a:solidFill>
              </a:rPr>
              <a:t>✓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777240" y="4425696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</a:rPr>
              <a:t>Security-First</a:t>
            </a:r>
            <a:endParaRPr lang="en-US" sz="1450" dirty="0"/>
          </a:p>
        </p:txBody>
      </p:sp>
      <p:sp>
        <p:nvSpPr>
          <p:cNvPr id="24" name="Text 22"/>
          <p:cNvSpPr/>
          <p:nvPr/>
        </p:nvSpPr>
        <p:spPr>
          <a:xfrm>
            <a:off x="777240" y="4745736"/>
            <a:ext cx="29718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50"/>
              </a:lnSpc>
              <a:buNone/>
            </a:pPr>
            <a:r>
              <a:rPr lang="en-US" sz="1000" dirty="0">
                <a:solidFill>
                  <a:srgbClr val="94A3B8"/>
                </a:solidFill>
              </a:rPr>
              <a:t>JWT + RBAC, schema-per-tenant isolation, Flyway-only migrations — enterprise-grade discipline from day one.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233672" y="3831336"/>
            <a:ext cx="3429000" cy="1481328"/>
          </a:xfrm>
          <a:prstGeom prst="roundRect">
            <a:avLst>
              <a:gd name="adj" fmla="val 4938"/>
            </a:avLst>
          </a:prstGeom>
          <a:solidFill>
            <a:srgbClr val="141B2B"/>
          </a:solidFill>
          <a:ln w="12700">
            <a:solidFill>
              <a:srgbClr val="123B3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462272" y="4032504"/>
            <a:ext cx="310896" cy="310896"/>
          </a:xfrm>
          <a:prstGeom prst="ellipse">
            <a:avLst/>
          </a:prstGeom>
          <a:solidFill>
            <a:srgbClr val="10312D"/>
          </a:solidFill>
          <a:ln/>
        </p:spPr>
      </p:sp>
      <p:sp>
        <p:nvSpPr>
          <p:cNvPr id="27" name="Text 25"/>
          <p:cNvSpPr/>
          <p:nvPr/>
        </p:nvSpPr>
        <p:spPr>
          <a:xfrm>
            <a:off x="4462272" y="403250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DD4BF"/>
                </a:solidFill>
              </a:rPr>
              <a:t>✓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4462272" y="4425696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</a:rPr>
              <a:t>Built-in Analytics</a:t>
            </a:r>
            <a:endParaRPr lang="en-US" sz="1450" dirty="0"/>
          </a:p>
        </p:txBody>
      </p:sp>
      <p:sp>
        <p:nvSpPr>
          <p:cNvPr id="29" name="Text 27"/>
          <p:cNvSpPr/>
          <p:nvPr/>
        </p:nvSpPr>
        <p:spPr>
          <a:xfrm>
            <a:off x="4462272" y="4745736"/>
            <a:ext cx="29718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50"/>
              </a:lnSpc>
              <a:buNone/>
            </a:pPr>
            <a:r>
              <a:rPr lang="en-US" sz="1000" dirty="0">
                <a:solidFill>
                  <a:srgbClr val="94A3B8"/>
                </a:solidFill>
              </a:rPr>
              <a:t>Executive dashboard plus 8 module reports, with one-click Excel &amp; PDF export — no spreadsheet reconciliation.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7918704" y="3831336"/>
            <a:ext cx="3429000" cy="1481328"/>
          </a:xfrm>
          <a:prstGeom prst="roundRect">
            <a:avLst>
              <a:gd name="adj" fmla="val 4938"/>
            </a:avLst>
          </a:prstGeom>
          <a:solidFill>
            <a:srgbClr val="141B2B"/>
          </a:solidFill>
          <a:ln w="12700">
            <a:solidFill>
              <a:srgbClr val="123B38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147304" y="4032504"/>
            <a:ext cx="310896" cy="310896"/>
          </a:xfrm>
          <a:prstGeom prst="ellipse">
            <a:avLst/>
          </a:prstGeom>
          <a:solidFill>
            <a:srgbClr val="10312D"/>
          </a:solidFill>
          <a:ln/>
        </p:spPr>
      </p:sp>
      <p:sp>
        <p:nvSpPr>
          <p:cNvPr id="32" name="Text 30"/>
          <p:cNvSpPr/>
          <p:nvPr/>
        </p:nvSpPr>
        <p:spPr>
          <a:xfrm>
            <a:off x="8147304" y="403250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DD4BF"/>
                </a:solidFill>
              </a:rPr>
              <a:t>✓</a:t>
            </a:r>
            <a:endParaRPr lang="en-US" sz="1500" dirty="0"/>
          </a:p>
        </p:txBody>
      </p:sp>
      <p:sp>
        <p:nvSpPr>
          <p:cNvPr id="33" name="Text 31"/>
          <p:cNvSpPr/>
          <p:nvPr/>
        </p:nvSpPr>
        <p:spPr>
          <a:xfrm>
            <a:off x="8147304" y="4425696"/>
            <a:ext cx="2971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FFFFF"/>
                </a:solidFill>
              </a:rPr>
              <a:t>Fast to Deploy</a:t>
            </a:r>
            <a:endParaRPr lang="en-US" sz="1450" dirty="0"/>
          </a:p>
        </p:txBody>
      </p:sp>
      <p:sp>
        <p:nvSpPr>
          <p:cNvPr id="34" name="Text 32"/>
          <p:cNvSpPr/>
          <p:nvPr/>
        </p:nvSpPr>
        <p:spPr>
          <a:xfrm>
            <a:off x="8147304" y="4745736"/>
            <a:ext cx="29718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50"/>
              </a:lnSpc>
              <a:buNone/>
            </a:pPr>
            <a:r>
              <a:rPr lang="en-US" sz="1000" dirty="0">
                <a:solidFill>
                  <a:srgbClr val="94A3B8"/>
                </a:solidFill>
              </a:rPr>
              <a:t>DB setup, Flyway migrations, seed data — a new clinic tenant is live in under an hour.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03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 THE HOOD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Architecture for the Real World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1796796" y="2057400"/>
            <a:ext cx="8595360" cy="1051560"/>
          </a:xfrm>
          <a:prstGeom prst="roundRect">
            <a:avLst>
              <a:gd name="adj" fmla="val 6957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  <a:effectLst>
            <a:outerShdw sx="100000" sy="100000" kx="0" ky="0" algn="bl" rotWithShape="0" blurRad="127000" dist="38100" dir="2700000">
              <a:srgbClr val="000000">
                <a:alpha val="3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2116836" y="2167128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React 19 + TypeScript</a:t>
            </a:r>
            <a:endParaRPr lang="en-US" sz="1900" dirty="0"/>
          </a:p>
        </p:txBody>
      </p:sp>
      <p:sp>
        <p:nvSpPr>
          <p:cNvPr id="6" name="Shape 4"/>
          <p:cNvSpPr/>
          <p:nvPr/>
        </p:nvSpPr>
        <p:spPr>
          <a:xfrm>
            <a:off x="2116836" y="2660904"/>
            <a:ext cx="1234440" cy="292608"/>
          </a:xfrm>
          <a:prstGeom prst="roundRect">
            <a:avLst>
              <a:gd name="adj" fmla="val 50000"/>
            </a:avLst>
          </a:prstGeom>
          <a:solidFill>
            <a:srgbClr val="10312D"/>
          </a:solidFill>
          <a:ln/>
        </p:spPr>
      </p:sp>
      <p:sp>
        <p:nvSpPr>
          <p:cNvPr id="7" name="Text 5"/>
          <p:cNvSpPr/>
          <p:nvPr/>
        </p:nvSpPr>
        <p:spPr>
          <a:xfrm>
            <a:off x="2116836" y="2660904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2DD4BF"/>
                </a:solidFill>
              </a:rPr>
              <a:t>Frontend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6140196" y="2286000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</a:rPr>
              <a:t>Ant Design 5 · TanStack Query · Zustand · React Hook Form + Zod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5865876" y="3127248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D9488"/>
                </a:solidFill>
              </a:rPr>
              <a:t>↓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1796796" y="3493008"/>
            <a:ext cx="8595360" cy="1051560"/>
          </a:xfrm>
          <a:prstGeom prst="roundRect">
            <a:avLst>
              <a:gd name="adj" fmla="val 6957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  <a:effectLst>
            <a:outerShdw sx="100000" sy="100000" kx="0" ky="0" algn="bl" rotWithShape="0" blurRad="127000" dist="38100" dir="2700000">
              <a:srgbClr val="000000">
                <a:alpha val="3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116836" y="3602736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Spring Boot 3.3 API</a:t>
            </a:r>
            <a:endParaRPr lang="en-US" sz="1900" dirty="0"/>
          </a:p>
        </p:txBody>
      </p:sp>
      <p:sp>
        <p:nvSpPr>
          <p:cNvPr id="12" name="Shape 10"/>
          <p:cNvSpPr/>
          <p:nvPr/>
        </p:nvSpPr>
        <p:spPr>
          <a:xfrm>
            <a:off x="2116836" y="4096512"/>
            <a:ext cx="1234440" cy="292608"/>
          </a:xfrm>
          <a:prstGeom prst="roundRect">
            <a:avLst>
              <a:gd name="adj" fmla="val 50000"/>
            </a:avLst>
          </a:prstGeom>
          <a:solidFill>
            <a:srgbClr val="10312D"/>
          </a:solidFill>
          <a:ln/>
        </p:spPr>
      </p:sp>
      <p:sp>
        <p:nvSpPr>
          <p:cNvPr id="13" name="Text 11"/>
          <p:cNvSpPr/>
          <p:nvPr/>
        </p:nvSpPr>
        <p:spPr>
          <a:xfrm>
            <a:off x="2116836" y="4096512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2DD4BF"/>
                </a:solidFill>
              </a:rPr>
              <a:t>Backend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6140196" y="3721608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</a:rPr>
              <a:t>JWT Auth · Tenant Filter · 17 Domain Modules · Prometheus Metrics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5865876" y="4562856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D9488"/>
                </a:solidFill>
              </a:rPr>
              <a:t>↓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1796796" y="4928616"/>
            <a:ext cx="8595360" cy="1051560"/>
          </a:xfrm>
          <a:prstGeom prst="roundRect">
            <a:avLst>
              <a:gd name="adj" fmla="val 6957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  <a:effectLst>
            <a:outerShdw sx="100000" sy="100000" kx="0" ky="0" algn="bl" rotWithShape="0" blurRad="127000" dist="38100" dir="2700000">
              <a:srgbClr val="000000">
                <a:alpha val="35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2116836" y="5038344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PostgreSQL 16</a:t>
            </a:r>
            <a:endParaRPr lang="en-US" sz="1900" dirty="0"/>
          </a:p>
        </p:txBody>
      </p:sp>
      <p:sp>
        <p:nvSpPr>
          <p:cNvPr id="18" name="Shape 16"/>
          <p:cNvSpPr/>
          <p:nvPr/>
        </p:nvSpPr>
        <p:spPr>
          <a:xfrm>
            <a:off x="2116836" y="5532120"/>
            <a:ext cx="1234440" cy="292608"/>
          </a:xfrm>
          <a:prstGeom prst="roundRect">
            <a:avLst>
              <a:gd name="adj" fmla="val 50000"/>
            </a:avLst>
          </a:prstGeom>
          <a:solidFill>
            <a:srgbClr val="10312D"/>
          </a:solidFill>
          <a:ln/>
        </p:spPr>
      </p:sp>
      <p:sp>
        <p:nvSpPr>
          <p:cNvPr id="19" name="Text 17"/>
          <p:cNvSpPr/>
          <p:nvPr/>
        </p:nvSpPr>
        <p:spPr>
          <a:xfrm>
            <a:off x="2116836" y="5532120"/>
            <a:ext cx="1234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2DD4BF"/>
                </a:solidFill>
              </a:rPr>
              <a:t>Database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6140196" y="5157216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</a:rPr>
              <a:t>Schema-per-Tenant · Flyway Migrations · Full-Text Search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1888236" y="5989320"/>
            <a:ext cx="1965960" cy="457200"/>
          </a:xfrm>
          <a:prstGeom prst="roundRect">
            <a:avLst>
              <a:gd name="adj" fmla="val 50000"/>
            </a:avLst>
          </a:prstGeom>
          <a:solidFill>
            <a:srgbClr val="10202E"/>
          </a:solidFill>
          <a:ln w="12700">
            <a:solidFill>
              <a:srgbClr val="1E3A5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888236" y="598932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DD3FC"/>
                </a:solidFill>
              </a:rPr>
              <a:t>JWT + RBAC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037076" y="5989320"/>
            <a:ext cx="1965960" cy="457200"/>
          </a:xfrm>
          <a:prstGeom prst="roundRect">
            <a:avLst>
              <a:gd name="adj" fmla="val 50000"/>
            </a:avLst>
          </a:prstGeom>
          <a:solidFill>
            <a:srgbClr val="10202E"/>
          </a:solidFill>
          <a:ln w="12700">
            <a:solidFill>
              <a:srgbClr val="1E3A5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037076" y="598932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DD3FC"/>
                </a:solidFill>
              </a:rPr>
              <a:t>Bucket4j Rate Limiting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185916" y="5989320"/>
            <a:ext cx="1965960" cy="457200"/>
          </a:xfrm>
          <a:prstGeom prst="roundRect">
            <a:avLst>
              <a:gd name="adj" fmla="val 50000"/>
            </a:avLst>
          </a:prstGeom>
          <a:solidFill>
            <a:srgbClr val="10202E"/>
          </a:solidFill>
          <a:ln w="12700">
            <a:solidFill>
              <a:srgbClr val="1E3A5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185916" y="598932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DD3FC"/>
                </a:solidFill>
              </a:rPr>
              <a:t>Micrometer + Prometheus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8334756" y="5989320"/>
            <a:ext cx="1965960" cy="457200"/>
          </a:xfrm>
          <a:prstGeom prst="roundRect">
            <a:avLst>
              <a:gd name="adj" fmla="val 50000"/>
            </a:avLst>
          </a:prstGeom>
          <a:solidFill>
            <a:srgbClr val="10202E"/>
          </a:solidFill>
          <a:ln w="12700">
            <a:solidFill>
              <a:srgbClr val="1E3A5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334756" y="5989320"/>
            <a:ext cx="1965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DD3FC"/>
                </a:solidFill>
              </a:rPr>
              <a:t>Flyway-Only DDL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04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PLATFORM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</a:rPr>
              <a:t>One Platform, Every Front-Desk-to-Billing Module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66928" y="141732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94A3B8"/>
                </a:solidFill>
              </a:rPr>
              <a:t>Everything a clinic or polyclinic needs to run its front desk, clinical visits, pharmacy and back office — in one login.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640080" y="214884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2DD4BF"/>
                </a:solidFill>
              </a:rPr>
              <a:t>FRONT DESK &amp; CLINICAL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40080" y="2615184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2487168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Dashboard &amp; KPIs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40080" y="3017520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9" name="Text 7"/>
          <p:cNvSpPr/>
          <p:nvPr/>
        </p:nvSpPr>
        <p:spPr>
          <a:xfrm>
            <a:off x="868680" y="2889504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Patient Management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40080" y="3419856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329184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Front Office &amp; Appointments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40080" y="3822192"/>
            <a:ext cx="82296" cy="82296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13" name="Text 11"/>
          <p:cNvSpPr/>
          <p:nvPr/>
        </p:nvSpPr>
        <p:spPr>
          <a:xfrm>
            <a:off x="868680" y="3694176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OPD Visits &amp; Prescriptions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434840" y="214884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7DD3FC"/>
                </a:solidFill>
              </a:rPr>
              <a:t>PHARMACY, LABS &amp; STAFF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434840" y="2615184"/>
            <a:ext cx="82296" cy="82296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16" name="Text 14"/>
          <p:cNvSpPr/>
          <p:nvPr/>
        </p:nvSpPr>
        <p:spPr>
          <a:xfrm>
            <a:off x="4663440" y="2487168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Pharmacy &amp; Billing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434840" y="3017520"/>
            <a:ext cx="82296" cy="82296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18" name="Text 16"/>
          <p:cNvSpPr/>
          <p:nvPr/>
        </p:nvSpPr>
        <p:spPr>
          <a:xfrm>
            <a:off x="4663440" y="2889504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Pathology + Home Collections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434840" y="3419856"/>
            <a:ext cx="82296" cy="82296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20" name="Text 18"/>
          <p:cNvSpPr/>
          <p:nvPr/>
        </p:nvSpPr>
        <p:spPr>
          <a:xfrm>
            <a:off x="4663440" y="329184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HR &amp; Attendance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229600" y="2148840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94A3B8"/>
                </a:solidFill>
              </a:rPr>
              <a:t>REPORTS &amp; ANALYTICS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8229600" y="2615184"/>
            <a:ext cx="82296" cy="82296"/>
          </a:xfrm>
          <a:prstGeom prst="ellipse">
            <a:avLst/>
          </a:prstGeom>
          <a:solidFill>
            <a:srgbClr val="94A3B8"/>
          </a:solidFill>
          <a:ln/>
        </p:spPr>
      </p:sp>
      <p:sp>
        <p:nvSpPr>
          <p:cNvPr id="23" name="Text 21"/>
          <p:cNvSpPr/>
          <p:nvPr/>
        </p:nvSpPr>
        <p:spPr>
          <a:xfrm>
            <a:off x="8458200" y="2487168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Executive Dashboard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8229600" y="3017520"/>
            <a:ext cx="82296" cy="82296"/>
          </a:xfrm>
          <a:prstGeom prst="ellipse">
            <a:avLst/>
          </a:prstGeom>
          <a:solidFill>
            <a:srgbClr val="94A3B8"/>
          </a:solidFill>
          <a:ln/>
        </p:spPr>
      </p:sp>
      <p:sp>
        <p:nvSpPr>
          <p:cNvPr id="25" name="Text 23"/>
          <p:cNvSpPr/>
          <p:nvPr/>
        </p:nvSpPr>
        <p:spPr>
          <a:xfrm>
            <a:off x="8458200" y="2889504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Patient &amp; Appointment Analytics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8229600" y="3419856"/>
            <a:ext cx="82296" cy="82296"/>
          </a:xfrm>
          <a:prstGeom prst="ellipse">
            <a:avLst/>
          </a:prstGeom>
          <a:solidFill>
            <a:srgbClr val="94A3B8"/>
          </a:solidFill>
          <a:ln/>
        </p:spPr>
      </p:sp>
      <p:sp>
        <p:nvSpPr>
          <p:cNvPr id="27" name="Text 25"/>
          <p:cNvSpPr/>
          <p:nvPr/>
        </p:nvSpPr>
        <p:spPr>
          <a:xfrm>
            <a:off x="8458200" y="329184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Pharmacy &amp; Lab Analytics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8229600" y="3822192"/>
            <a:ext cx="82296" cy="82296"/>
          </a:xfrm>
          <a:prstGeom prst="ellipse">
            <a:avLst/>
          </a:prstGeom>
          <a:solidFill>
            <a:srgbClr val="94A3B8"/>
          </a:solidFill>
          <a:ln/>
        </p:spPr>
      </p:sp>
      <p:sp>
        <p:nvSpPr>
          <p:cNvPr id="29" name="Text 27"/>
          <p:cNvSpPr/>
          <p:nvPr/>
        </p:nvSpPr>
        <p:spPr>
          <a:xfrm>
            <a:off x="8458200" y="3694176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</a:rPr>
              <a:t>Excel / PDF Export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4224528" y="2148840"/>
            <a:ext cx="0" cy="2011680"/>
          </a:xfrm>
          <a:prstGeom prst="line">
            <a:avLst/>
          </a:prstGeom>
          <a:noFill/>
          <a:ln w="12700">
            <a:solidFill>
              <a:srgbClr val="22304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019288" y="2148840"/>
            <a:ext cx="0" cy="2011680"/>
          </a:xfrm>
          <a:prstGeom prst="line">
            <a:avLst/>
          </a:prstGeom>
          <a:noFill/>
          <a:ln w="12700">
            <a:solidFill>
              <a:srgbClr val="22304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40080" y="4709160"/>
            <a:ext cx="3429000" cy="1051560"/>
          </a:xfrm>
          <a:prstGeom prst="roundRect">
            <a:avLst>
              <a:gd name="adj" fmla="val 6957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914400" y="484632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DD4BF"/>
                </a:solidFill>
              </a:rPr>
              <a:t>1 Login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914400" y="5330952"/>
            <a:ext cx="2880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94A3B8"/>
                </a:solidFill>
              </a:rPr>
              <a:t>Every module, every role, one account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4325112" y="4709160"/>
            <a:ext cx="3429000" cy="1051560"/>
          </a:xfrm>
          <a:prstGeom prst="roundRect">
            <a:avLst>
              <a:gd name="adj" fmla="val 6957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599432" y="484632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DD4BF"/>
                </a:solidFill>
              </a:rPr>
              <a:t>20s</a:t>
            </a:r>
            <a:endParaRPr lang="en-US" sz="2200" dirty="0"/>
          </a:p>
        </p:txBody>
      </p:sp>
      <p:sp>
        <p:nvSpPr>
          <p:cNvPr id="37" name="Text 35"/>
          <p:cNvSpPr/>
          <p:nvPr/>
        </p:nvSpPr>
        <p:spPr>
          <a:xfrm>
            <a:off x="4599432" y="5330952"/>
            <a:ext cx="2880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94A3B8"/>
                </a:solidFill>
              </a:rPr>
              <a:t>OPD queue auto-refresh — no manual reload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8010144" y="4709160"/>
            <a:ext cx="3429000" cy="1051560"/>
          </a:xfrm>
          <a:prstGeom prst="roundRect">
            <a:avLst>
              <a:gd name="adj" fmla="val 6957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284464" y="4846320"/>
            <a:ext cx="2880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DD4BF"/>
                </a:solidFill>
              </a:rPr>
              <a:t>FEFO</a:t>
            </a:r>
            <a:endParaRPr lang="en-US" sz="2200" dirty="0"/>
          </a:p>
        </p:txBody>
      </p:sp>
      <p:sp>
        <p:nvSpPr>
          <p:cNvPr id="40" name="Text 38"/>
          <p:cNvSpPr/>
          <p:nvPr/>
        </p:nvSpPr>
        <p:spPr>
          <a:xfrm>
            <a:off x="8284464" y="5330952"/>
            <a:ext cx="2880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94A3B8"/>
                </a:solidFill>
              </a:rPr>
              <a:t>Pharmacy stock deducted oldest-batch-first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05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WORKFLOW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789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Every Way In, One Connected Visit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66928" y="1371600"/>
            <a:ext cx="11064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94A3B8"/>
                </a:solidFill>
              </a:rPr>
              <a:t>Whether the patient called ahead or walked straight in, both routes land in the same OPD queue and the same visit record.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548640" y="1901952"/>
            <a:ext cx="6537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100" kern="0" dirty="0">
                <a:solidFill>
                  <a:srgbClr val="5EEAD4"/>
                </a:solidFill>
              </a:rPr>
              <a:t>PATH A · CALLED AHEAD FOR AN APPOINTMENT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48640" y="2194560"/>
            <a:ext cx="1552194" cy="1371600"/>
          </a:xfrm>
          <a:prstGeom prst="roundRect">
            <a:avLst>
              <a:gd name="adj" fmla="val 4667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2286000"/>
            <a:ext cx="136931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50" b="1" dirty="0">
                <a:solidFill>
                  <a:srgbClr val="FFFFFF"/>
                </a:solidFill>
              </a:rPr>
              <a:t>Patient Calls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640080" y="2651760"/>
            <a:ext cx="136931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00"/>
              </a:lnSpc>
              <a:buNone/>
            </a:pPr>
            <a:r>
              <a:rPr lang="en-US" sz="800" dirty="0">
                <a:solidFill>
                  <a:srgbClr val="94A3B8"/>
                </a:solidFill>
              </a:rPr>
              <a:t>Front desk answers — no portal needed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640080" y="3218688"/>
            <a:ext cx="1369314" cy="256032"/>
          </a:xfrm>
          <a:prstGeom prst="roundRect">
            <a:avLst>
              <a:gd name="adj" fmla="val 50000"/>
            </a:avLst>
          </a:prstGeom>
          <a:solidFill>
            <a:srgbClr val="0D1420"/>
          </a:solidFill>
          <a:ln w="9525">
            <a:solidFill>
              <a:srgbClr val="2230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218688"/>
            <a:ext cx="136931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50" kern="0" dirty="0">
                <a:solidFill>
                  <a:srgbClr val="5EEAD4"/>
                </a:solidFill>
              </a:rPr>
              <a:t>SCHEDULED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2210562" y="2194560"/>
            <a:ext cx="1552194" cy="1371600"/>
          </a:xfrm>
          <a:prstGeom prst="roundRect">
            <a:avLst>
              <a:gd name="adj" fmla="val 4667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302002" y="2286000"/>
            <a:ext cx="136931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50" b="1" dirty="0">
                <a:solidFill>
                  <a:srgbClr val="FFFFFF"/>
                </a:solidFill>
              </a:rPr>
              <a:t>Appointment Booked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2302002" y="2651760"/>
            <a:ext cx="136931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00"/>
              </a:lnSpc>
              <a:buNone/>
            </a:pPr>
            <a:r>
              <a:rPr lang="en-US" sz="800" dirty="0">
                <a:solidFill>
                  <a:srgbClr val="94A3B8"/>
                </a:solidFill>
              </a:rPr>
              <a:t>Doctor, department, date &amp; slot picked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2302002" y="3218688"/>
            <a:ext cx="1369314" cy="256032"/>
          </a:xfrm>
          <a:prstGeom prst="roundRect">
            <a:avLst>
              <a:gd name="adj" fmla="val 50000"/>
            </a:avLst>
          </a:prstGeom>
          <a:solidFill>
            <a:srgbClr val="0D1420"/>
          </a:solidFill>
          <a:ln w="9525">
            <a:solidFill>
              <a:srgbClr val="2230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302002" y="3218688"/>
            <a:ext cx="136931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50" kern="0" dirty="0">
                <a:solidFill>
                  <a:srgbClr val="5EEAD4"/>
                </a:solidFill>
              </a:rPr>
              <a:t>SCHEDULED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872484" y="2194560"/>
            <a:ext cx="1552194" cy="1371600"/>
          </a:xfrm>
          <a:prstGeom prst="roundRect">
            <a:avLst>
              <a:gd name="adj" fmla="val 4667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963924" y="2286000"/>
            <a:ext cx="136931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50" b="1" dirty="0">
                <a:solidFill>
                  <a:srgbClr val="FFFFFF"/>
                </a:solidFill>
              </a:rPr>
              <a:t>Patient Checks In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3963924" y="2651760"/>
            <a:ext cx="136931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00"/>
              </a:lnSpc>
              <a:buNone/>
            </a:pPr>
            <a:r>
              <a:rPr lang="en-US" sz="800" dirty="0">
                <a:solidFill>
                  <a:srgbClr val="94A3B8"/>
                </a:solidFill>
              </a:rPr>
              <a:t>One click at the front desk, same day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963924" y="3218688"/>
            <a:ext cx="1369314" cy="256032"/>
          </a:xfrm>
          <a:prstGeom prst="roundRect">
            <a:avLst>
              <a:gd name="adj" fmla="val 50000"/>
            </a:avLst>
          </a:prstGeom>
          <a:solidFill>
            <a:srgbClr val="0D1420"/>
          </a:solidFill>
          <a:ln w="9525">
            <a:solidFill>
              <a:srgbClr val="2230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963924" y="3218688"/>
            <a:ext cx="136931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50" kern="0" dirty="0">
                <a:solidFill>
                  <a:srgbClr val="5EEAD4"/>
                </a:solidFill>
              </a:rPr>
              <a:t>CHECKED_IN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5534406" y="2194560"/>
            <a:ext cx="1552194" cy="1371600"/>
          </a:xfrm>
          <a:prstGeom prst="roundRect">
            <a:avLst>
              <a:gd name="adj" fmla="val 4667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625846" y="2286000"/>
            <a:ext cx="136931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50" b="1" dirty="0">
                <a:solidFill>
                  <a:srgbClr val="FFFFFF"/>
                </a:solidFill>
              </a:rPr>
              <a:t>Check-In Confirmed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625846" y="2651760"/>
            <a:ext cx="136931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00"/>
              </a:lnSpc>
              <a:buNone/>
            </a:pPr>
            <a:r>
              <a:rPr lang="en-US" sz="800" dirty="0">
                <a:solidFill>
                  <a:srgbClr val="94A3B8"/>
                </a:solidFill>
              </a:rPr>
              <a:t>Visit created atomically — race-condition safe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5625846" y="3218688"/>
            <a:ext cx="1369314" cy="256032"/>
          </a:xfrm>
          <a:prstGeom prst="roundRect">
            <a:avLst>
              <a:gd name="adj" fmla="val 50000"/>
            </a:avLst>
          </a:prstGeom>
          <a:solidFill>
            <a:srgbClr val="0D1420"/>
          </a:solidFill>
          <a:ln w="9525">
            <a:solidFill>
              <a:srgbClr val="22304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625846" y="3218688"/>
            <a:ext cx="136931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50" kern="0" dirty="0">
                <a:solidFill>
                  <a:srgbClr val="5EEAD4"/>
                </a:solidFill>
              </a:rPr>
              <a:t>CHECKED_IN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548640" y="3639312"/>
            <a:ext cx="6537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spc="100" kern="0" dirty="0">
                <a:solidFill>
                  <a:srgbClr val="7DD3FC"/>
                </a:solidFill>
              </a:rPr>
              <a:t>PATH B · WALKS IN WITHOUT AN APPOINTMENT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548640" y="3931920"/>
            <a:ext cx="3214116" cy="1371600"/>
          </a:xfrm>
          <a:prstGeom prst="roundRect">
            <a:avLst>
              <a:gd name="adj" fmla="val 4667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080" y="4023360"/>
            <a:ext cx="30312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50" b="1" dirty="0">
                <a:solidFill>
                  <a:srgbClr val="FFFFFF"/>
                </a:solidFill>
              </a:rPr>
              <a:t>Patient Walks In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640080" y="4389120"/>
            <a:ext cx="3031236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00"/>
              </a:lnSpc>
              <a:buNone/>
            </a:pPr>
            <a:r>
              <a:rPr lang="en-US" sz="800" dirty="0">
                <a:solidFill>
                  <a:srgbClr val="94A3B8"/>
                </a:solidFill>
              </a:rPr>
              <a:t>No appointment needed — front desk registers the visit on the spot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640080" y="4956048"/>
            <a:ext cx="3031236" cy="256032"/>
          </a:xfrm>
          <a:prstGeom prst="roundRect">
            <a:avLst>
              <a:gd name="adj" fmla="val 50000"/>
            </a:avLst>
          </a:prstGeom>
          <a:solidFill>
            <a:srgbClr val="0D1420"/>
          </a:solidFill>
          <a:ln w="9525">
            <a:solidFill>
              <a:srgbClr val="22304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0080" y="4956048"/>
            <a:ext cx="30312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50" kern="0" dirty="0">
                <a:solidFill>
                  <a:srgbClr val="5EEAD4"/>
                </a:solidFill>
              </a:rPr>
              <a:t>WALK_IN</a:t>
            </a:r>
            <a:endParaRPr lang="en-US" sz="750" dirty="0"/>
          </a:p>
        </p:txBody>
      </p:sp>
      <p:sp>
        <p:nvSpPr>
          <p:cNvPr id="32" name="Shape 30"/>
          <p:cNvSpPr/>
          <p:nvPr/>
        </p:nvSpPr>
        <p:spPr>
          <a:xfrm>
            <a:off x="3872484" y="3931920"/>
            <a:ext cx="3214116" cy="1371600"/>
          </a:xfrm>
          <a:prstGeom prst="roundRect">
            <a:avLst>
              <a:gd name="adj" fmla="val 4667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963924" y="4023360"/>
            <a:ext cx="30312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50" b="1" dirty="0">
                <a:solidFill>
                  <a:srgbClr val="FFFFFF"/>
                </a:solidFill>
              </a:rPr>
              <a:t>Walk-in Visit Registered</a:t>
            </a:r>
            <a:endParaRPr lang="en-US" sz="1150" dirty="0"/>
          </a:p>
        </p:txBody>
      </p:sp>
      <p:sp>
        <p:nvSpPr>
          <p:cNvPr id="34" name="Text 32"/>
          <p:cNvSpPr/>
          <p:nvPr/>
        </p:nvSpPr>
        <p:spPr>
          <a:xfrm>
            <a:off x="3963924" y="4389120"/>
            <a:ext cx="3031236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00"/>
              </a:lnSpc>
              <a:buNone/>
            </a:pPr>
            <a:r>
              <a:rPr lang="en-US" sz="800" dirty="0">
                <a:solidFill>
                  <a:srgbClr val="94A3B8"/>
                </a:solidFill>
              </a:rPr>
              <a:t>OPD visit created directly, doctor assigned — no check-in required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3963924" y="4956048"/>
            <a:ext cx="3031236" cy="256032"/>
          </a:xfrm>
          <a:prstGeom prst="roundRect">
            <a:avLst>
              <a:gd name="adj" fmla="val 50000"/>
            </a:avLst>
          </a:prstGeom>
          <a:solidFill>
            <a:srgbClr val="0D1420"/>
          </a:solidFill>
          <a:ln w="9525">
            <a:solidFill>
              <a:srgbClr val="22304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963924" y="4956048"/>
            <a:ext cx="30312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50" kern="0" dirty="0">
                <a:solidFill>
                  <a:srgbClr val="5EEAD4"/>
                </a:solidFill>
              </a:rPr>
              <a:t>WALK_IN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7086600" y="2679192"/>
            <a:ext cx="16459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4748B"/>
                </a:solidFill>
              </a:rPr>
              <a:t>→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7086600" y="4416552"/>
            <a:ext cx="16459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4748B"/>
                </a:solidFill>
              </a:rPr>
              <a:t>→</a:t>
            </a:r>
            <a:endParaRPr lang="en-US" sz="1500" dirty="0"/>
          </a:p>
        </p:txBody>
      </p:sp>
      <p:sp>
        <p:nvSpPr>
          <p:cNvPr id="39" name="Shape 37"/>
          <p:cNvSpPr/>
          <p:nvPr/>
        </p:nvSpPr>
        <p:spPr>
          <a:xfrm>
            <a:off x="7251192" y="2194560"/>
            <a:ext cx="1691640" cy="3108960"/>
          </a:xfrm>
          <a:prstGeom prst="roundRect">
            <a:avLst>
              <a:gd name="adj" fmla="val 4324"/>
            </a:avLst>
          </a:prstGeom>
          <a:solidFill>
            <a:srgbClr val="10202E"/>
          </a:solidFill>
          <a:ln w="12700">
            <a:solidFill>
              <a:srgbClr val="1E3A52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388352" y="3246120"/>
            <a:ext cx="1417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ts val="1500"/>
              </a:lnSpc>
              <a:buNone/>
            </a:pPr>
            <a:r>
              <a:rPr lang="en-US" sz="1300" b="1" dirty="0">
                <a:solidFill>
                  <a:srgbClr val="FFFFFF"/>
                </a:solidFill>
              </a:rPr>
              <a:t>Moved to OPD Queue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7388352" y="3749040"/>
            <a:ext cx="1417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050"/>
              </a:lnSpc>
              <a:buNone/>
            </a:pPr>
            <a:r>
              <a:rPr lang="en-US" sz="850" dirty="0">
                <a:solidFill>
                  <a:srgbClr val="94A3B8"/>
                </a:solidFill>
              </a:rPr>
              <a:t>Token issued — both paths land in the same live queue, tagged by source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7388352" y="4937760"/>
            <a:ext cx="1417320" cy="274320"/>
          </a:xfrm>
          <a:prstGeom prst="roundRect">
            <a:avLst>
              <a:gd name="adj" fmla="val 50000"/>
            </a:avLst>
          </a:prstGeom>
          <a:solidFill>
            <a:srgbClr val="0D1420"/>
          </a:solidFill>
          <a:ln w="9525">
            <a:solidFill>
              <a:srgbClr val="22304A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388352" y="493776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50" kern="0" dirty="0">
                <a:solidFill>
                  <a:srgbClr val="5EEAD4"/>
                </a:solidFill>
              </a:rPr>
              <a:t>IN_PROGRESS</a:t>
            </a:r>
            <a:endParaRPr lang="en-US" sz="750" dirty="0"/>
          </a:p>
        </p:txBody>
      </p:sp>
      <p:sp>
        <p:nvSpPr>
          <p:cNvPr id="44" name="Text 42"/>
          <p:cNvSpPr/>
          <p:nvPr/>
        </p:nvSpPr>
        <p:spPr>
          <a:xfrm>
            <a:off x="8942832" y="3547872"/>
            <a:ext cx="320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4748B"/>
                </a:solidFill>
              </a:rPr>
              <a:t>→</a:t>
            </a:r>
            <a:endParaRPr lang="en-US" sz="1500" dirty="0"/>
          </a:p>
        </p:txBody>
      </p:sp>
      <p:sp>
        <p:nvSpPr>
          <p:cNvPr id="45" name="Shape 43"/>
          <p:cNvSpPr/>
          <p:nvPr/>
        </p:nvSpPr>
        <p:spPr>
          <a:xfrm>
            <a:off x="9262872" y="2971800"/>
            <a:ext cx="1828800" cy="1554480"/>
          </a:xfrm>
          <a:prstGeom prst="roundRect">
            <a:avLst>
              <a:gd name="adj" fmla="val 4118"/>
            </a:avLst>
          </a:prstGeom>
          <a:solidFill>
            <a:srgbClr val="0F2E29"/>
          </a:solidFill>
          <a:ln w="19050">
            <a:solidFill>
              <a:srgbClr val="0D9488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9354312" y="3063240"/>
            <a:ext cx="1645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50" b="1" dirty="0">
                <a:solidFill>
                  <a:srgbClr val="FFFFFF"/>
                </a:solidFill>
              </a:rPr>
              <a:t>Consult, Prescribe, Bill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9354312" y="3429000"/>
            <a:ext cx="164592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1000"/>
              </a:lnSpc>
              <a:buNone/>
            </a:pPr>
            <a:r>
              <a:rPr lang="en-US" sz="800" dirty="0">
                <a:solidFill>
                  <a:srgbClr val="94A3B8"/>
                </a:solidFill>
              </a:rPr>
              <a:t>Diagnosis, prescription and charges captured; visit marked COMPLETED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9354312" y="4178808"/>
            <a:ext cx="1645920" cy="256032"/>
          </a:xfrm>
          <a:prstGeom prst="roundRect">
            <a:avLst>
              <a:gd name="adj" fmla="val 50000"/>
            </a:avLst>
          </a:prstGeom>
          <a:solidFill>
            <a:srgbClr val="0D1420"/>
          </a:solidFill>
          <a:ln w="9525">
            <a:solidFill>
              <a:srgbClr val="22304A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9354312" y="4178808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50" kern="0" dirty="0">
                <a:solidFill>
                  <a:srgbClr val="5EEAD4"/>
                </a:solidFill>
              </a:rPr>
              <a:t>COMPLETED</a:t>
            </a:r>
            <a:endParaRPr lang="en-US" sz="750" dirty="0"/>
          </a:p>
        </p:txBody>
      </p:sp>
      <p:sp>
        <p:nvSpPr>
          <p:cNvPr id="50" name="Text 48"/>
          <p:cNvSpPr/>
          <p:nvPr/>
        </p:nvSpPr>
        <p:spPr>
          <a:xfrm>
            <a:off x="548640" y="5349240"/>
            <a:ext cx="110642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50"/>
              </a:lnSpc>
              <a:buNone/>
            </a:pPr>
            <a:r>
              <a:rPr lang="en-US" sz="1100" b="1" dirty="0">
                <a:solidFill>
                  <a:srgbClr val="5EEAD4"/>
                </a:solidFill>
              </a:rPr>
              <a:t>Under the hood: </a:t>
            </a:r>
            <a:pPr indent="0" marL="0">
              <a:lnSpc>
                <a:spcPts val="1450"/>
              </a:lnSpc>
              <a:buNone/>
            </a:pPr>
            <a:r>
              <a:rPr lang="en-US" sz="1100" dirty="0">
                <a:solidFill>
                  <a:srgbClr val="94A3B8"/>
                </a:solidFill>
              </a:rPr>
              <a:t>every visit is tagged by source — Appointment or Walk-in — so the queue always shows how the patient arrived. A pessimistic row lock + a partial unique index on opd_visits.appointment_id stop duplicate check-ins even if two staff act on the same patient at once.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06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01 · FRONT OF HOUSE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Front Office, Appointments &amp; OPD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965960"/>
            <a:ext cx="5349240" cy="4114800"/>
          </a:xfrm>
          <a:prstGeom prst="roundRect">
            <a:avLst>
              <a:gd name="adj" fmla="val 1778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194560"/>
            <a:ext cx="4800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DD4BF"/>
                </a:solidFill>
              </a:rPr>
              <a:t>Appointments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22960" y="2816352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2670048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Book by date, time slot, doctor, department &amp; type — auto APT-YYYY-NNNNN numbering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822960" y="3383280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9" name="Text 7"/>
          <p:cNvSpPr/>
          <p:nvPr/>
        </p:nvSpPr>
        <p:spPr>
          <a:xfrm>
            <a:off x="1005840" y="3236976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Status flow: SCHEDULED → CONFIRMED → CHECKED_IN → COMPLETED, plus CANCELLED / NO_SHOW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822960" y="3950208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3803904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Closed appointments (completed / cancelled / no-show) can't be edited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822960" y="4517136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13" name="Text 11"/>
          <p:cNvSpPr/>
          <p:nvPr/>
        </p:nvSpPr>
        <p:spPr>
          <a:xfrm>
            <a:off x="1005840" y="4370832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Filter by date, patient, or doctor for the front desk's daily view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263640" y="1965960"/>
            <a:ext cx="5349240" cy="4114800"/>
          </a:xfrm>
          <a:prstGeom prst="roundRect">
            <a:avLst>
              <a:gd name="adj" fmla="val 1778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37960" y="2194560"/>
            <a:ext cx="4800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DD4BF"/>
                </a:solidFill>
              </a:rPr>
              <a:t>OPD &amp; the Live Queue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537960" y="2816352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17" name="Text 15"/>
          <p:cNvSpPr/>
          <p:nvPr/>
        </p:nvSpPr>
        <p:spPr>
          <a:xfrm>
            <a:off x="6720840" y="2670048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Numbered tokens per department per day — WAITING → IN_PROGRESS → COMPLETED / SKIPPED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6537960" y="3383280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19" name="Text 17"/>
          <p:cNvSpPr/>
          <p:nvPr/>
        </p:nvSpPr>
        <p:spPr>
          <a:xfrm>
            <a:off x="6720840" y="3236976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Today's Queue auto-refreshes every 20s — no manual reload for the doctor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6537960" y="3950208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21" name="Text 19"/>
          <p:cNvSpPr/>
          <p:nvPr/>
        </p:nvSpPr>
        <p:spPr>
          <a:xfrm>
            <a:off x="6720840" y="3803904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Visit source badge distinguishes Appointment vs. Walk-in at a glance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6537960" y="4517136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23" name="Text 21"/>
          <p:cNvSpPr/>
          <p:nvPr/>
        </p:nvSpPr>
        <p:spPr>
          <a:xfrm>
            <a:off x="6720840" y="4370832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Full visit history, prescriptions and charges per patient, searchable instantly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07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02 · PHARMACY &amp; DIAGNOSTICS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Pharmacy, Pathology &amp; Home Collections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965960"/>
            <a:ext cx="5349240" cy="4114800"/>
          </a:xfrm>
          <a:prstGeom prst="roundRect">
            <a:avLst>
              <a:gd name="adj" fmla="val 1778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194560"/>
            <a:ext cx="4800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DD4BF"/>
                </a:solidFill>
              </a:rPr>
              <a:t>Pharmacy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22960" y="2816352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2670048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Medicine catalogue with categories, HSN &amp; GST, and reorder alerts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822960" y="3383280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9" name="Text 7"/>
          <p:cNvSpPr/>
          <p:nvPr/>
        </p:nvSpPr>
        <p:spPr>
          <a:xfrm>
            <a:off x="1005840" y="3236976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Batch-level stock with expiry tracking — FEFO deduction on every dispense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822960" y="3950208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3803904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One-click dispensing bill linked to the patient's OPD visit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822960" y="4517136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13" name="Text 11"/>
          <p:cNvSpPr/>
          <p:nvPr/>
        </p:nvSpPr>
        <p:spPr>
          <a:xfrm>
            <a:off x="1005840" y="4370832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Analytics: top sellers, dispensing revenue trend, stock movement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263640" y="1965960"/>
            <a:ext cx="5349240" cy="4114800"/>
          </a:xfrm>
          <a:prstGeom prst="roundRect">
            <a:avLst>
              <a:gd name="adj" fmla="val 1778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37960" y="2194560"/>
            <a:ext cx="4800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DD4BF"/>
                </a:solidFill>
              </a:rPr>
              <a:t>Pathology &amp; Home Collections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537960" y="2816352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17" name="Text 15"/>
          <p:cNvSpPr/>
          <p:nvPr/>
        </p:nvSpPr>
        <p:spPr>
          <a:xfrm>
            <a:off x="6720840" y="2670048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Configurable test catalogue with reference ranges by category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6537960" y="3383280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19" name="Text 17"/>
          <p:cNvSpPr/>
          <p:nvPr/>
        </p:nvSpPr>
        <p:spPr>
          <a:xfrm>
            <a:off x="6720840" y="3236976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Sample collection workflow with status tracking and turnaround time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6537960" y="3950208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21" name="Text 19"/>
          <p:cNvSpPr/>
          <p:nvPr/>
        </p:nvSpPr>
        <p:spPr>
          <a:xfrm>
            <a:off x="6720840" y="3803904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Home Collections: schedule a technician visit for clinic-mode tenants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6537960" y="4517136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23" name="Text 21"/>
          <p:cNvSpPr/>
          <p:nvPr/>
        </p:nvSpPr>
        <p:spPr>
          <a:xfrm>
            <a:off x="6720840" y="4370832"/>
            <a:ext cx="4572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Consolidated Visit Bills combine consultation + tests + medicines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08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EEA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03 · BACK OFFICE &amp; INTELLIGENCE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789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HR, Attendance &amp; Reports &amp; Analytics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965960"/>
            <a:ext cx="5349240" cy="4114800"/>
          </a:xfrm>
          <a:prstGeom prst="roundRect">
            <a:avLst>
              <a:gd name="adj" fmla="val 1778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194560"/>
            <a:ext cx="4800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DD4BF"/>
                </a:solidFill>
              </a:rPr>
              <a:t>HR &amp; Attendance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22960" y="2816352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2670048"/>
            <a:ext cx="4709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Departments, designations &amp; employee master with photos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822960" y="3383280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9" name="Text 7"/>
          <p:cNvSpPr/>
          <p:nvPr/>
        </p:nvSpPr>
        <p:spPr>
          <a:xfrm>
            <a:off x="1005840" y="3236976"/>
            <a:ext cx="4709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Daily attendance — Present / Absent / Half Day / On Leave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822960" y="3950208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3803904"/>
            <a:ext cx="4709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Leave types and an approval workflow (Pending → Approved/Rejected)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822960" y="4517136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13" name="Text 11"/>
          <p:cNvSpPr/>
          <p:nvPr/>
        </p:nvSpPr>
        <p:spPr>
          <a:xfrm>
            <a:off x="1005840" y="4370832"/>
            <a:ext cx="4709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Employee directory, searchable by name, department or designation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263640" y="1965960"/>
            <a:ext cx="5349240" cy="4114800"/>
          </a:xfrm>
          <a:prstGeom prst="roundRect">
            <a:avLst>
              <a:gd name="adj" fmla="val 1778"/>
            </a:avLst>
          </a:prstGeom>
          <a:solidFill>
            <a:srgbClr val="141B2B"/>
          </a:solidFill>
          <a:ln w="12700">
            <a:solidFill>
              <a:srgbClr val="2230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37960" y="2194560"/>
            <a:ext cx="4800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DD4BF"/>
                </a:solidFill>
              </a:rPr>
              <a:t>Reports &amp; Analytics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6537960" y="2743200"/>
            <a:ext cx="2286000" cy="365760"/>
          </a:xfrm>
          <a:prstGeom prst="roundRect">
            <a:avLst>
              <a:gd name="adj" fmla="val 50000"/>
            </a:avLst>
          </a:prstGeom>
          <a:solidFill>
            <a:srgbClr val="10202E"/>
          </a:solidFill>
          <a:ln/>
        </p:spPr>
      </p:sp>
      <p:sp>
        <p:nvSpPr>
          <p:cNvPr id="17" name="Text 15"/>
          <p:cNvSpPr/>
          <p:nvPr/>
        </p:nvSpPr>
        <p:spPr>
          <a:xfrm>
            <a:off x="6537960" y="27432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DD3FC"/>
                </a:solidFill>
              </a:rPr>
              <a:t>Executive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9006840" y="2743200"/>
            <a:ext cx="2286000" cy="365760"/>
          </a:xfrm>
          <a:prstGeom prst="roundRect">
            <a:avLst>
              <a:gd name="adj" fmla="val 50000"/>
            </a:avLst>
          </a:prstGeom>
          <a:solidFill>
            <a:srgbClr val="10202E"/>
          </a:solidFill>
          <a:ln/>
        </p:spPr>
      </p:sp>
      <p:sp>
        <p:nvSpPr>
          <p:cNvPr id="19" name="Text 17"/>
          <p:cNvSpPr/>
          <p:nvPr/>
        </p:nvSpPr>
        <p:spPr>
          <a:xfrm>
            <a:off x="9006840" y="274320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DD3FC"/>
                </a:solidFill>
              </a:rPr>
              <a:t>Patient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6537960" y="3236976"/>
            <a:ext cx="2286000" cy="365760"/>
          </a:xfrm>
          <a:prstGeom prst="roundRect">
            <a:avLst>
              <a:gd name="adj" fmla="val 50000"/>
            </a:avLst>
          </a:prstGeom>
          <a:solidFill>
            <a:srgbClr val="10202E"/>
          </a:solidFill>
          <a:ln/>
        </p:spPr>
      </p:sp>
      <p:sp>
        <p:nvSpPr>
          <p:cNvPr id="21" name="Text 19"/>
          <p:cNvSpPr/>
          <p:nvPr/>
        </p:nvSpPr>
        <p:spPr>
          <a:xfrm>
            <a:off x="6537960" y="3236976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DD3FC"/>
                </a:solidFill>
              </a:rPr>
              <a:t>Appointment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9006840" y="3236976"/>
            <a:ext cx="2286000" cy="365760"/>
          </a:xfrm>
          <a:prstGeom prst="roundRect">
            <a:avLst>
              <a:gd name="adj" fmla="val 50000"/>
            </a:avLst>
          </a:prstGeom>
          <a:solidFill>
            <a:srgbClr val="10202E"/>
          </a:solidFill>
          <a:ln/>
        </p:spPr>
      </p:sp>
      <p:sp>
        <p:nvSpPr>
          <p:cNvPr id="23" name="Text 21"/>
          <p:cNvSpPr/>
          <p:nvPr/>
        </p:nvSpPr>
        <p:spPr>
          <a:xfrm>
            <a:off x="9006840" y="3236976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DD3FC"/>
                </a:solidFill>
              </a:rPr>
              <a:t>Pharmacy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537960" y="3730752"/>
            <a:ext cx="2286000" cy="365760"/>
          </a:xfrm>
          <a:prstGeom prst="roundRect">
            <a:avLst>
              <a:gd name="adj" fmla="val 50000"/>
            </a:avLst>
          </a:prstGeom>
          <a:solidFill>
            <a:srgbClr val="10202E"/>
          </a:solidFill>
          <a:ln/>
        </p:spPr>
      </p:sp>
      <p:sp>
        <p:nvSpPr>
          <p:cNvPr id="25" name="Text 23"/>
          <p:cNvSpPr/>
          <p:nvPr/>
        </p:nvSpPr>
        <p:spPr>
          <a:xfrm>
            <a:off x="6537960" y="3730752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7DD3FC"/>
                </a:solidFill>
              </a:rPr>
              <a:t>Laboratory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537960" y="4507992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27" name="Text 25"/>
          <p:cNvSpPr/>
          <p:nvPr/>
        </p:nvSpPr>
        <p:spPr>
          <a:xfrm>
            <a:off x="6720840" y="4361688"/>
            <a:ext cx="4709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Configurable date ranges — 7 / 30 / 90 days or custom, on every dashboard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6537960" y="5056632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29" name="Text 27"/>
          <p:cNvSpPr/>
          <p:nvPr/>
        </p:nvSpPr>
        <p:spPr>
          <a:xfrm>
            <a:off x="6720840" y="4910328"/>
            <a:ext cx="4709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One-click export: multi-sheet Excel with KPI summary and trend tables</a:t>
            </a:r>
            <a:endParaRPr lang="en-US" sz="1150" dirty="0"/>
          </a:p>
        </p:txBody>
      </p:sp>
      <p:sp>
        <p:nvSpPr>
          <p:cNvPr id="30" name="Shape 28"/>
          <p:cNvSpPr/>
          <p:nvPr/>
        </p:nvSpPr>
        <p:spPr>
          <a:xfrm>
            <a:off x="6537960" y="5605272"/>
            <a:ext cx="73152" cy="73152"/>
          </a:xfrm>
          <a:prstGeom prst="ellipse">
            <a:avLst/>
          </a:prstGeom>
          <a:solidFill>
            <a:srgbClr val="7DD3FC"/>
          </a:solidFill>
          <a:ln/>
        </p:spPr>
      </p:sp>
      <p:sp>
        <p:nvSpPr>
          <p:cNvPr id="31" name="Text 29"/>
          <p:cNvSpPr/>
          <p:nvPr/>
        </p:nvSpPr>
        <p:spPr>
          <a:xfrm>
            <a:off x="6720840" y="5458968"/>
            <a:ext cx="4709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400"/>
              </a:lnSpc>
              <a:buNone/>
            </a:pPr>
            <a:r>
              <a:rPr lang="en-US" sz="1150" dirty="0">
                <a:solidFill>
                  <a:srgbClr val="94A3B8"/>
                </a:solidFill>
              </a:rPr>
              <a:t>Branded PDF export via iText — authenticated, sent through the API client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11274552" y="6355080"/>
            <a:ext cx="548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09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48640" y="6355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</a:rPr>
              <a:t>SmartClinic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SmartClinic Demo Deck</dc:title>
  <dc:subject>PptxGenJS Presentation</dc:subject>
  <dc:creator>SmartClinic</dc:creator>
  <cp:lastModifiedBy>SmartClinic</cp:lastModifiedBy>
  <cp:revision>1</cp:revision>
  <dcterms:created xsi:type="dcterms:W3CDTF">2026-07-01T16:16:23Z</dcterms:created>
  <dcterms:modified xsi:type="dcterms:W3CDTF">2026-07-01T16:16:23Z</dcterms:modified>
</cp:coreProperties>
</file>